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drawings/drawing5.xml" ContentType="application/vnd.openxmlformats-officedocument.drawingml.chartshapes+xml"/>
  <Override PartName="/ppt/charts/chart18.xml" ContentType="application/vnd.openxmlformats-officedocument.drawingml.chart+xml"/>
  <Override PartName="/ppt/drawings/drawing6.xml" ContentType="application/vnd.openxmlformats-officedocument.drawingml.chartshapes+xml"/>
  <Override PartName="/ppt/charts/chart19.xml" ContentType="application/vnd.openxmlformats-officedocument.drawingml.chart+xml"/>
  <Override PartName="/ppt/drawings/drawing7.xml" ContentType="application/vnd.openxmlformats-officedocument.drawingml.chartshapes+xml"/>
  <Override PartName="/ppt/charts/chart20.xml" ContentType="application/vnd.openxmlformats-officedocument.drawingml.chart+xml"/>
  <Override PartName="/ppt/drawings/drawing8.xml" ContentType="application/vnd.openxmlformats-officedocument.drawingml.chartshapes+xml"/>
  <Override PartName="/ppt/charts/chart21.xml" ContentType="application/vnd.openxmlformats-officedocument.drawingml.chart+xml"/>
  <Override PartName="/ppt/notesSlides/notesSlide1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0"/>
  </p:notesMasterIdLst>
  <p:handoutMasterIdLst>
    <p:handoutMasterId r:id="rId41"/>
  </p:handoutMasterIdLst>
  <p:sldIdLst>
    <p:sldId id="302" r:id="rId2"/>
    <p:sldId id="303" r:id="rId3"/>
    <p:sldId id="307" r:id="rId4"/>
    <p:sldId id="334" r:id="rId5"/>
    <p:sldId id="308" r:id="rId6"/>
    <p:sldId id="335" r:id="rId7"/>
    <p:sldId id="304" r:id="rId8"/>
    <p:sldId id="310" r:id="rId9"/>
    <p:sldId id="311" r:id="rId10"/>
    <p:sldId id="312" r:id="rId11"/>
    <p:sldId id="325" r:id="rId12"/>
    <p:sldId id="313" r:id="rId13"/>
    <p:sldId id="314" r:id="rId14"/>
    <p:sldId id="315" r:id="rId15"/>
    <p:sldId id="305" r:id="rId16"/>
    <p:sldId id="336" r:id="rId17"/>
    <p:sldId id="317" r:id="rId18"/>
    <p:sldId id="337" r:id="rId19"/>
    <p:sldId id="338" r:id="rId20"/>
    <p:sldId id="318" r:id="rId21"/>
    <p:sldId id="319" r:id="rId22"/>
    <p:sldId id="320" r:id="rId23"/>
    <p:sldId id="323" r:id="rId24"/>
    <p:sldId id="341" r:id="rId25"/>
    <p:sldId id="324" r:id="rId26"/>
    <p:sldId id="327" r:id="rId27"/>
    <p:sldId id="343" r:id="rId28"/>
    <p:sldId id="329" r:id="rId29"/>
    <p:sldId id="331" r:id="rId30"/>
    <p:sldId id="332" r:id="rId31"/>
    <p:sldId id="333" r:id="rId32"/>
    <p:sldId id="347" r:id="rId33"/>
    <p:sldId id="348" r:id="rId34"/>
    <p:sldId id="349" r:id="rId35"/>
    <p:sldId id="350" r:id="rId36"/>
    <p:sldId id="351" r:id="rId37"/>
    <p:sldId id="345" r:id="rId38"/>
    <p:sldId id="346" r:id="rId39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C57736"/>
    <a:srgbClr val="F59D27"/>
    <a:srgbClr val="FF0000"/>
    <a:srgbClr val="BC5908"/>
    <a:srgbClr val="1E2E83"/>
    <a:srgbClr val="D47D0A"/>
    <a:srgbClr val="3E6EDA"/>
    <a:srgbClr val="7598E5"/>
    <a:srgbClr val="588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606853-7671-496A-8E4F-DF71F8EC918B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889" autoAdjust="0"/>
  </p:normalViewPr>
  <p:slideViewPr>
    <p:cSldViewPr snapToGrid="0">
      <p:cViewPr varScale="1">
        <p:scale>
          <a:sx n="34" d="100"/>
          <a:sy n="34" d="100"/>
        </p:scale>
        <p:origin x="144" y="142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hesis\Assignments\Technical%20Report%203\Actual%20Cost%20Inf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Costs\Gaige%20Life%20Cycle%20Costs.xlsm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Acoustics\Measurement%20Trip\Final%20Spreadsheets\RT%20Averag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Acoustics\Measurement%20Trip\Final%20Spreadsheets\RT%20Averages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tn5048\Desktop\Thesis\Spring%20Work\Acoustics\Measurement%20Trip\Final%20Spreadsheets\Classroom%20Background%20Noise%20Levels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tn5048\Desktop\Thesis\Spring%20Work\Acoustics\Measurement%20Trip\Final%20Spreadsheets\Source%20122%20Receiving%20121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mtn5048\Desktop\Thesis\Spring%20Work\Acoustics\Measurement%20Trip\Final%20Spreadsheets\Source%20120%20Receiving%20121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mtn5048\Desktop\Thesis\Spring%20Work\Acoustics\Measurement%20Trip\Final%20Spreadsheets\Source%20247%20Receiving%20246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mtn5048\Desktop\Thesis\Spring%20Work\Acoustics\Measurement%20Trip\Final%20Spreadsheets\Source%20247%20Receiving%20248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mtn5048\Desktop\Thesis\Spring%20Work\Acoustics\Measurement%20Trip\Final%20Spreadsheets\Source%20247%20Receiving%20248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mtn5048\Desktop\Thesis\Spring%20Work\Acoustics\Dynasonics%20Heat%20Pump%20Modeling\BNL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Assignments\Technical%20Report%203\Actual%20Cost%20Info.xlsx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mtn5048\Desktop\Thesis\Spring%20Work\Acoustics\Dynasonics%20Heat%20Pump%20Modeling\BNL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Campus%20Geothermal\Costs\Model%20Monthly%20Cost%20Comparison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hesis\Assignments\Technical%20Report%202\Comparison%20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Emmisions%20Comparison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Emmisions%20Comparison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Emmisions%20Comparison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Costs\RS%20Means%20Boring%20Extrapolation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Costs\Geothermal%20Cost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Costs\Geothermal%20Cost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Campus%20Geothermal\Emmisions%20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Assignments\Technical%20Report%203\Actual%20Cost%20Info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Campus%20Geothermal\Emmisions%20Comparis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Trace%20Models\Validation%20Calcula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Trace%20Models\Validation%20Calcula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hesis\Assignments\Technical%20Report%202\Comparison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Emmisions%20Compariso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Trace%20Models\Final%20Models\Annual%20Energy%20Saving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5048\Desktop\Thesis\Spring%20Work\Gaige%20Building%20Geothermal\Costs\Gaige%20Life%20Cycle%20Cost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Natural Gas</c:v>
          </c:tx>
          <c:spPr>
            <a:solidFill>
              <a:srgbClr val="00B050"/>
            </a:solidFill>
          </c:spPr>
          <c:invertIfNegative val="0"/>
          <c:cat>
            <c:numRef>
              <c:f>Sheet2!$A$4:$A$16</c:f>
              <c:numCache>
                <c:formatCode>mmm\-yy</c:formatCode>
                <c:ptCount val="13"/>
                <c:pt idx="0">
                  <c:v>41395</c:v>
                </c:pt>
                <c:pt idx="1">
                  <c:v>41365</c:v>
                </c:pt>
                <c:pt idx="2">
                  <c:v>41334</c:v>
                </c:pt>
                <c:pt idx="3">
                  <c:v>41306</c:v>
                </c:pt>
                <c:pt idx="4">
                  <c:v>41275</c:v>
                </c:pt>
                <c:pt idx="5">
                  <c:v>41244</c:v>
                </c:pt>
                <c:pt idx="6">
                  <c:v>41214</c:v>
                </c:pt>
                <c:pt idx="7">
                  <c:v>41183</c:v>
                </c:pt>
                <c:pt idx="8">
                  <c:v>41153</c:v>
                </c:pt>
                <c:pt idx="9">
                  <c:v>41122</c:v>
                </c:pt>
                <c:pt idx="10">
                  <c:v>41091</c:v>
                </c:pt>
                <c:pt idx="11">
                  <c:v>41061</c:v>
                </c:pt>
                <c:pt idx="12">
                  <c:v>41030</c:v>
                </c:pt>
              </c:numCache>
            </c:numRef>
          </c:cat>
          <c:val>
            <c:numRef>
              <c:f>Sheet2!$D$4:$D$16</c:f>
              <c:numCache>
                <c:formatCode>_("$"* #,##0.00_);_("$"* \(#,##0.00\);_("$"* "-"??_);_(@_)</c:formatCode>
                <c:ptCount val="13"/>
                <c:pt idx="0">
                  <c:v>907.14</c:v>
                </c:pt>
                <c:pt idx="1">
                  <c:v>1183.46</c:v>
                </c:pt>
                <c:pt idx="2">
                  <c:v>2362.56</c:v>
                </c:pt>
                <c:pt idx="3">
                  <c:v>2943.24</c:v>
                </c:pt>
                <c:pt idx="4">
                  <c:v>2981.32</c:v>
                </c:pt>
                <c:pt idx="5">
                  <c:v>2038.23</c:v>
                </c:pt>
                <c:pt idx="6">
                  <c:v>2162.73</c:v>
                </c:pt>
                <c:pt idx="7">
                  <c:v>973.28000000000054</c:v>
                </c:pt>
                <c:pt idx="8">
                  <c:v>556.66</c:v>
                </c:pt>
                <c:pt idx="9">
                  <c:v>477.28</c:v>
                </c:pt>
                <c:pt idx="10">
                  <c:v>447.51</c:v>
                </c:pt>
                <c:pt idx="11">
                  <c:v>397.9</c:v>
                </c:pt>
                <c:pt idx="12">
                  <c:v>576.5</c:v>
                </c:pt>
              </c:numCache>
            </c:numRef>
          </c:val>
        </c:ser>
        <c:ser>
          <c:idx val="1"/>
          <c:order val="1"/>
          <c:tx>
            <c:v>Electricity</c:v>
          </c:tx>
          <c:invertIfNegative val="0"/>
          <c:cat>
            <c:numRef>
              <c:f>Sheet2!$A$4:$A$16</c:f>
              <c:numCache>
                <c:formatCode>mmm\-yy</c:formatCode>
                <c:ptCount val="13"/>
                <c:pt idx="0">
                  <c:v>41395</c:v>
                </c:pt>
                <c:pt idx="1">
                  <c:v>41365</c:v>
                </c:pt>
                <c:pt idx="2">
                  <c:v>41334</c:v>
                </c:pt>
                <c:pt idx="3">
                  <c:v>41306</c:v>
                </c:pt>
                <c:pt idx="4">
                  <c:v>41275</c:v>
                </c:pt>
                <c:pt idx="5">
                  <c:v>41244</c:v>
                </c:pt>
                <c:pt idx="6">
                  <c:v>41214</c:v>
                </c:pt>
                <c:pt idx="7">
                  <c:v>41183</c:v>
                </c:pt>
                <c:pt idx="8">
                  <c:v>41153</c:v>
                </c:pt>
                <c:pt idx="9">
                  <c:v>41122</c:v>
                </c:pt>
                <c:pt idx="10">
                  <c:v>41091</c:v>
                </c:pt>
                <c:pt idx="11">
                  <c:v>41061</c:v>
                </c:pt>
                <c:pt idx="12">
                  <c:v>41030</c:v>
                </c:pt>
              </c:numCache>
            </c:numRef>
          </c:cat>
          <c:val>
            <c:numRef>
              <c:f>Sheet2!$E$4:$E$16</c:f>
              <c:numCache>
                <c:formatCode>_("$"* #,##0.00_);_("$"* \(#,##0.00\);_("$"* "-"??_);_(@_)</c:formatCode>
                <c:ptCount val="13"/>
                <c:pt idx="0">
                  <c:v>4265.67</c:v>
                </c:pt>
                <c:pt idx="1">
                  <c:v>4710.63</c:v>
                </c:pt>
                <c:pt idx="2">
                  <c:v>3570.67</c:v>
                </c:pt>
                <c:pt idx="3">
                  <c:v>3009.92</c:v>
                </c:pt>
                <c:pt idx="4">
                  <c:v>3100.6099999999997</c:v>
                </c:pt>
                <c:pt idx="5">
                  <c:v>3208.1299999999997</c:v>
                </c:pt>
                <c:pt idx="6">
                  <c:v>2910.63</c:v>
                </c:pt>
                <c:pt idx="7">
                  <c:v>2566.9</c:v>
                </c:pt>
                <c:pt idx="8">
                  <c:v>7505.1200000000044</c:v>
                </c:pt>
                <c:pt idx="9">
                  <c:v>6554.9299999999994</c:v>
                </c:pt>
                <c:pt idx="10">
                  <c:v>6814.2</c:v>
                </c:pt>
                <c:pt idx="11">
                  <c:v>5172.78</c:v>
                </c:pt>
                <c:pt idx="12">
                  <c:v>3752.18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225424"/>
        <c:axId val="426231024"/>
      </c:barChart>
      <c:dateAx>
        <c:axId val="4262254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426231024"/>
        <c:crosses val="autoZero"/>
        <c:auto val="1"/>
        <c:lblOffset val="100"/>
        <c:baseTimeUnit val="months"/>
      </c:dateAx>
      <c:valAx>
        <c:axId val="426231024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4262254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FF0000"/>
              </a:solidFill>
              <a:ln w="38100">
                <a:solidFill>
                  <a:srgbClr val="00B050"/>
                </a:solidFill>
              </a:ln>
            </c:spPr>
          </c:marker>
          <c:cat>
            <c:numRef>
              <c:f>'Details_Alt A'!$B$5:$B$25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RESULTS!$W$63:$W$83</c:f>
              <c:numCache>
                <c:formatCode>General</c:formatCode>
                <c:ptCount val="21"/>
                <c:pt idx="0">
                  <c:v>-49505.41</c:v>
                </c:pt>
                <c:pt idx="1">
                  <c:v>-39075.88487037045</c:v>
                </c:pt>
                <c:pt idx="2">
                  <c:v>-29004.246097467701</c:v>
                </c:pt>
                <c:pt idx="3">
                  <c:v>-19276.180215382516</c:v>
                </c:pt>
                <c:pt idx="4">
                  <c:v>-9878.2652198536471</c:v>
                </c:pt>
                <c:pt idx="5">
                  <c:v>-797.68394763914102</c:v>
                </c:pt>
                <c:pt idx="6">
                  <c:v>7977.8064635098517</c:v>
                </c:pt>
                <c:pt idx="7">
                  <c:v>16459.903458314933</c:v>
                </c:pt>
                <c:pt idx="8">
                  <c:v>24659.786384231142</c:v>
                </c:pt>
                <c:pt idx="9">
                  <c:v>32588.14233649888</c:v>
                </c:pt>
                <c:pt idx="10">
                  <c:v>40255.190610937374</c:v>
                </c:pt>
                <c:pt idx="11">
                  <c:v>47670.705842671319</c:v>
                </c:pt>
                <c:pt idx="12">
                  <c:v>54844.039904504592</c:v>
                </c:pt>
                <c:pt idx="13">
                  <c:v>61784.142634430013</c:v>
                </c:pt>
                <c:pt idx="14">
                  <c:v>68499.581457788998</c:v>
                </c:pt>
                <c:pt idx="15">
                  <c:v>74998.559965844717</c:v>
                </c:pt>
                <c:pt idx="16">
                  <c:v>81288.935509004019</c:v>
                </c:pt>
                <c:pt idx="17">
                  <c:v>87378.235859592009</c:v>
                </c:pt>
                <c:pt idx="18">
                  <c:v>93273.674995951427</c:v>
                </c:pt>
                <c:pt idx="19">
                  <c:v>98982.168056683426</c:v>
                </c:pt>
                <c:pt idx="20">
                  <c:v>104510.3455110637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175440"/>
        <c:axId val="189176560"/>
      </c:lineChart>
      <c:catAx>
        <c:axId val="189175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bg1">
                <a:lumMod val="50000"/>
              </a:schemeClr>
            </a:solidFill>
          </a:ln>
        </c:spPr>
        <c:crossAx val="189176560"/>
        <c:crosses val="autoZero"/>
        <c:auto val="0"/>
        <c:lblAlgn val="ctr"/>
        <c:lblOffset val="100"/>
        <c:noMultiLvlLbl val="0"/>
      </c:catAx>
      <c:valAx>
        <c:axId val="1891765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Present Value of Savings</a:t>
                </a:r>
              </a:p>
            </c:rich>
          </c:tx>
          <c:layout>
            <c:manualLayout>
              <c:xMode val="edge"/>
              <c:yMode val="edge"/>
              <c:x val="4.3270662422734609E-3"/>
              <c:y val="0.1170195603007002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89175440"/>
        <c:crosses val="autoZero"/>
        <c:crossBetween val="between"/>
      </c:valAx>
      <c:spPr>
        <a:solidFill>
          <a:schemeClr val="tx2">
            <a:lumMod val="75000"/>
          </a:schemeClr>
        </a:solidFill>
      </c:spPr>
    </c:plotArea>
    <c:plotVisOnly val="1"/>
    <c:dispBlanksAs val="gap"/>
    <c:showDLblsOverMax val="0"/>
  </c:chart>
  <c:spPr>
    <a:solidFill>
      <a:schemeClr val="tx2">
        <a:lumMod val="75000"/>
      </a:schemeClr>
    </a:solidFill>
    <a:ln>
      <a:solidFill>
        <a:schemeClr val="tx2">
          <a:lumMod val="75000"/>
        </a:schemeClr>
      </a:solidFill>
    </a:ln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Classroom 121</c:v>
          </c:tx>
          <c:spPr>
            <a:ln w="38100">
              <a:solidFill>
                <a:schemeClr val="accent5"/>
              </a:solidFill>
            </a:ln>
          </c:spPr>
          <c:marker>
            <c:spPr>
              <a:ln w="38100">
                <a:solidFill>
                  <a:schemeClr val="accent5"/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'T30'!$C$8:$H$8</c:f>
              <c:numCache>
                <c:formatCode>0.00</c:formatCode>
                <c:ptCount val="6"/>
                <c:pt idx="0">
                  <c:v>0.98499999999999999</c:v>
                </c:pt>
                <c:pt idx="1">
                  <c:v>0.7183333333333336</c:v>
                </c:pt>
                <c:pt idx="2">
                  <c:v>0.49333333333333335</c:v>
                </c:pt>
                <c:pt idx="3">
                  <c:v>0.71000000000000052</c:v>
                </c:pt>
                <c:pt idx="4">
                  <c:v>0.7566666666666666</c:v>
                </c:pt>
                <c:pt idx="5">
                  <c:v>0.63333333333333364</c:v>
                </c:pt>
              </c:numCache>
            </c:numRef>
          </c:val>
          <c:smooth val="0"/>
        </c:ser>
        <c:ser>
          <c:idx val="2"/>
          <c:order val="1"/>
          <c:tx>
            <c:v>Classroom 246</c:v>
          </c:tx>
          <c:spPr>
            <a:ln w="38100">
              <a:solidFill>
                <a:srgbClr val="00B050"/>
              </a:solidFill>
            </a:ln>
          </c:spPr>
          <c:marker>
            <c:spPr>
              <a:ln w="38100">
                <a:solidFill>
                  <a:srgbClr val="00B050"/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'T30'!$C$14:$H$14</c:f>
              <c:numCache>
                <c:formatCode>0.00</c:formatCode>
                <c:ptCount val="6"/>
                <c:pt idx="0">
                  <c:v>0.85166666666666668</c:v>
                </c:pt>
                <c:pt idx="1">
                  <c:v>0.90666666666666651</c:v>
                </c:pt>
                <c:pt idx="2">
                  <c:v>0.59666666666666657</c:v>
                </c:pt>
                <c:pt idx="3">
                  <c:v>0.61833333333333362</c:v>
                </c:pt>
                <c:pt idx="4">
                  <c:v>0.67666666666666675</c:v>
                </c:pt>
                <c:pt idx="5">
                  <c:v>0.67000000000000071</c:v>
                </c:pt>
              </c:numCache>
            </c:numRef>
          </c:val>
          <c:smooth val="0"/>
        </c:ser>
        <c:ser>
          <c:idx val="5"/>
          <c:order val="2"/>
          <c:tx>
            <c:v>Classroom 247</c:v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pPr>
              <a:ln w="38100"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'T30'!$C$17:$H$17</c:f>
              <c:numCache>
                <c:formatCode>0.00</c:formatCode>
                <c:ptCount val="6"/>
                <c:pt idx="0">
                  <c:v>0.84666666666666668</c:v>
                </c:pt>
                <c:pt idx="1">
                  <c:v>0.77833333333333365</c:v>
                </c:pt>
                <c:pt idx="2">
                  <c:v>0.58666666666666656</c:v>
                </c:pt>
                <c:pt idx="3">
                  <c:v>0.57333333333333325</c:v>
                </c:pt>
                <c:pt idx="4">
                  <c:v>0.62833333333333363</c:v>
                </c:pt>
                <c:pt idx="5">
                  <c:v>0.6216666666666667</c:v>
                </c:pt>
              </c:numCache>
            </c:numRef>
          </c:val>
          <c:smooth val="0"/>
        </c:ser>
        <c:ser>
          <c:idx val="1"/>
          <c:order val="3"/>
          <c:tx>
            <c:v>Target RT</c:v>
          </c:tx>
          <c:spPr>
            <a:ln w="38100">
              <a:solidFill>
                <a:srgbClr val="FF0000"/>
              </a:solidFill>
              <a:prstDash val="lgDash"/>
            </a:ln>
          </c:spPr>
          <c:marker>
            <c:symbol val="none"/>
          </c:marker>
          <c:val>
            <c:numRef>
              <c:f>'T30'!$C$23:$H$23</c:f>
              <c:numCache>
                <c:formatCode>0.00</c:formatCode>
                <c:ptCount val="6"/>
                <c:pt idx="0">
                  <c:v>0.70000000000000051</c:v>
                </c:pt>
                <c:pt idx="1">
                  <c:v>0.70000000000000051</c:v>
                </c:pt>
                <c:pt idx="2">
                  <c:v>0.70000000000000051</c:v>
                </c:pt>
                <c:pt idx="3">
                  <c:v>0.70000000000000051</c:v>
                </c:pt>
                <c:pt idx="4">
                  <c:v>0.70000000000000051</c:v>
                </c:pt>
                <c:pt idx="5">
                  <c:v>0.70000000000000051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079408"/>
        <c:axId val="346077728"/>
      </c:lineChart>
      <c:catAx>
        <c:axId val="34607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6077728"/>
        <c:crosses val="autoZero"/>
        <c:auto val="1"/>
        <c:lblAlgn val="ctr"/>
        <c:lblOffset val="100"/>
        <c:noMultiLvlLbl val="0"/>
      </c:catAx>
      <c:valAx>
        <c:axId val="346077728"/>
        <c:scaling>
          <c:orientation val="minMax"/>
          <c:max val="1.2"/>
          <c:min val="0.2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346079408"/>
        <c:crosses val="autoZero"/>
        <c:crossBetween val="between"/>
        <c:majorUnit val="0.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Classroom 120</c:v>
          </c:tx>
          <c:spPr>
            <a:ln w="38100">
              <a:solidFill>
                <a:schemeClr val="accent5"/>
              </a:solidFill>
            </a:ln>
          </c:spPr>
          <c:marker>
            <c:spPr>
              <a:ln w="38100">
                <a:solidFill>
                  <a:schemeClr val="accent5"/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'T30'!$C$5:$H$5</c:f>
              <c:numCache>
                <c:formatCode>0.00</c:formatCode>
                <c:ptCount val="6"/>
                <c:pt idx="0">
                  <c:v>0.84500000000000053</c:v>
                </c:pt>
                <c:pt idx="1">
                  <c:v>0.7466666666666667</c:v>
                </c:pt>
                <c:pt idx="2">
                  <c:v>0.58666666666666589</c:v>
                </c:pt>
                <c:pt idx="3">
                  <c:v>0.48500000000000032</c:v>
                </c:pt>
                <c:pt idx="4">
                  <c:v>0.49333333333333335</c:v>
                </c:pt>
                <c:pt idx="5">
                  <c:v>0.48166666666666702</c:v>
                </c:pt>
              </c:numCache>
            </c:numRef>
          </c:val>
          <c:smooth val="0"/>
        </c:ser>
        <c:ser>
          <c:idx val="2"/>
          <c:order val="1"/>
          <c:tx>
            <c:v>Classroom 122</c:v>
          </c:tx>
          <c:spPr>
            <a:ln w="38100">
              <a:solidFill>
                <a:srgbClr val="00B050"/>
              </a:solidFill>
            </a:ln>
          </c:spPr>
          <c:marker>
            <c:spPr>
              <a:ln w="38100">
                <a:solidFill>
                  <a:srgbClr val="00B050"/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'T30'!$C$11:$H$11</c:f>
              <c:numCache>
                <c:formatCode>0.00</c:formatCode>
                <c:ptCount val="6"/>
                <c:pt idx="0">
                  <c:v>0.72833333333333361</c:v>
                </c:pt>
                <c:pt idx="1">
                  <c:v>0.73000000000000065</c:v>
                </c:pt>
                <c:pt idx="2">
                  <c:v>0.47500000000000026</c:v>
                </c:pt>
                <c:pt idx="3">
                  <c:v>0.55000000000000004</c:v>
                </c:pt>
                <c:pt idx="4">
                  <c:v>0.56833333333333369</c:v>
                </c:pt>
                <c:pt idx="5">
                  <c:v>0.53</c:v>
                </c:pt>
              </c:numCache>
            </c:numRef>
          </c:val>
          <c:smooth val="0"/>
        </c:ser>
        <c:ser>
          <c:idx val="5"/>
          <c:order val="2"/>
          <c:tx>
            <c:v>Classroom 248</c:v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pPr>
              <a:ln w="38100"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'T30'!$C$2:$H$2</c:f>
              <c:numCache>
                <c:formatCode>General</c:formatCode>
                <c:ptCount val="6"/>
                <c:pt idx="0">
                  <c:v>125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4000</c:v>
                </c:pt>
              </c:numCache>
            </c:numRef>
          </c:cat>
          <c:val>
            <c:numRef>
              <c:f>'T30'!$C$20:$H$20</c:f>
              <c:numCache>
                <c:formatCode>0.00</c:formatCode>
                <c:ptCount val="6"/>
                <c:pt idx="0">
                  <c:v>0.78333333333333321</c:v>
                </c:pt>
                <c:pt idx="1">
                  <c:v>0.82500000000000051</c:v>
                </c:pt>
                <c:pt idx="2">
                  <c:v>0.54333333333333333</c:v>
                </c:pt>
                <c:pt idx="3">
                  <c:v>0.56500000000000061</c:v>
                </c:pt>
                <c:pt idx="4">
                  <c:v>0.56166666666666676</c:v>
                </c:pt>
                <c:pt idx="5">
                  <c:v>0.58666666666666656</c:v>
                </c:pt>
              </c:numCache>
            </c:numRef>
          </c:val>
          <c:smooth val="0"/>
        </c:ser>
        <c:ser>
          <c:idx val="1"/>
          <c:order val="3"/>
          <c:tx>
            <c:v>Target RT</c:v>
          </c:tx>
          <c:spPr>
            <a:ln w="38100">
              <a:solidFill>
                <a:srgbClr val="FF0000"/>
              </a:solidFill>
              <a:prstDash val="lgDash"/>
            </a:ln>
          </c:spPr>
          <c:marker>
            <c:symbol val="none"/>
          </c:marker>
          <c:val>
            <c:numRef>
              <c:f>'T30'!$C$22:$H$22</c:f>
              <c:numCache>
                <c:formatCode>0.00</c:formatCode>
                <c:ptCount val="6"/>
                <c:pt idx="0">
                  <c:v>0.60000000000000053</c:v>
                </c:pt>
                <c:pt idx="1">
                  <c:v>0.60000000000000053</c:v>
                </c:pt>
                <c:pt idx="2">
                  <c:v>0.60000000000000053</c:v>
                </c:pt>
                <c:pt idx="3">
                  <c:v>0.60000000000000053</c:v>
                </c:pt>
                <c:pt idx="4">
                  <c:v>0.60000000000000053</c:v>
                </c:pt>
                <c:pt idx="5">
                  <c:v>0.60000000000000053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547040"/>
        <c:axId val="318549280"/>
      </c:lineChart>
      <c:catAx>
        <c:axId val="31854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8549280"/>
        <c:crosses val="autoZero"/>
        <c:auto val="1"/>
        <c:lblAlgn val="ctr"/>
        <c:lblOffset val="100"/>
        <c:noMultiLvlLbl val="0"/>
      </c:catAx>
      <c:valAx>
        <c:axId val="318549280"/>
        <c:scaling>
          <c:orientation val="minMax"/>
          <c:max val="1.1000000000000001"/>
          <c:min val="0.1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318547040"/>
        <c:crosses val="autoZero"/>
        <c:crossBetween val="between"/>
        <c:majorUnit val="0.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77575042276952"/>
          <c:y val="4.4736181432698537E-2"/>
          <c:w val="0.57607955175431214"/>
          <c:h val="0.82097182727159435"/>
        </c:manualLayout>
      </c:layout>
      <c:lineChart>
        <c:grouping val="standard"/>
        <c:varyColors val="0"/>
        <c:ser>
          <c:idx val="3"/>
          <c:order val="0"/>
          <c:tx>
            <c:v>NC 15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Data'!$B$5:$I$5</c:f>
              <c:numCache>
                <c:formatCode>General</c:formatCode>
                <c:ptCount val="8"/>
                <c:pt idx="0">
                  <c:v>47</c:v>
                </c:pt>
                <c:pt idx="1">
                  <c:v>36</c:v>
                </c:pt>
                <c:pt idx="2">
                  <c:v>29</c:v>
                </c:pt>
                <c:pt idx="3">
                  <c:v>22</c:v>
                </c:pt>
                <c:pt idx="4">
                  <c:v>17</c:v>
                </c:pt>
                <c:pt idx="5">
                  <c:v>14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smooth val="0"/>
        </c:ser>
        <c:ser>
          <c:idx val="4"/>
          <c:order val="1"/>
          <c:tx>
            <c:v>NC 20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Data'!$B$6:$I$6</c:f>
              <c:numCache>
                <c:formatCode>General</c:formatCode>
                <c:ptCount val="8"/>
                <c:pt idx="0">
                  <c:v>51</c:v>
                </c:pt>
                <c:pt idx="1">
                  <c:v>40</c:v>
                </c:pt>
                <c:pt idx="2">
                  <c:v>33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17</c:v>
                </c:pt>
                <c:pt idx="7">
                  <c:v>16</c:v>
                </c:pt>
              </c:numCache>
            </c:numRef>
          </c:val>
          <c:smooth val="0"/>
        </c:ser>
        <c:ser>
          <c:idx val="5"/>
          <c:order val="2"/>
          <c:tx>
            <c:v>NC 25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Data'!$B$7:$I$7</c:f>
              <c:numCache>
                <c:formatCode>General</c:formatCode>
                <c:ptCount val="8"/>
                <c:pt idx="0">
                  <c:v>54</c:v>
                </c:pt>
                <c:pt idx="1">
                  <c:v>44</c:v>
                </c:pt>
                <c:pt idx="2">
                  <c:v>37</c:v>
                </c:pt>
                <c:pt idx="3">
                  <c:v>31</c:v>
                </c:pt>
                <c:pt idx="4">
                  <c:v>27</c:v>
                </c:pt>
                <c:pt idx="5">
                  <c:v>24</c:v>
                </c:pt>
                <c:pt idx="6">
                  <c:v>22</c:v>
                </c:pt>
                <c:pt idx="7">
                  <c:v>21</c:v>
                </c:pt>
              </c:numCache>
            </c:numRef>
          </c:val>
          <c:smooth val="0"/>
        </c:ser>
        <c:ser>
          <c:idx val="6"/>
          <c:order val="3"/>
          <c:tx>
            <c:v>NC 30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Data'!$B$8:$I$8</c:f>
              <c:numCache>
                <c:formatCode>General</c:formatCode>
                <c:ptCount val="8"/>
                <c:pt idx="0">
                  <c:v>57</c:v>
                </c:pt>
                <c:pt idx="1">
                  <c:v>48</c:v>
                </c:pt>
                <c:pt idx="2">
                  <c:v>41</c:v>
                </c:pt>
                <c:pt idx="3">
                  <c:v>35</c:v>
                </c:pt>
                <c:pt idx="4">
                  <c:v>31</c:v>
                </c:pt>
                <c:pt idx="5">
                  <c:v>29</c:v>
                </c:pt>
                <c:pt idx="6">
                  <c:v>28</c:v>
                </c:pt>
                <c:pt idx="7">
                  <c:v>27</c:v>
                </c:pt>
              </c:numCache>
            </c:numRef>
          </c:val>
          <c:smooth val="0"/>
        </c:ser>
        <c:ser>
          <c:idx val="7"/>
          <c:order val="4"/>
          <c:tx>
            <c:v>NC 35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Data'!$B$9:$I$9</c:f>
              <c:numCache>
                <c:formatCode>General</c:formatCode>
                <c:ptCount val="8"/>
                <c:pt idx="0">
                  <c:v>60</c:v>
                </c:pt>
                <c:pt idx="1">
                  <c:v>52</c:v>
                </c:pt>
                <c:pt idx="2">
                  <c:v>45</c:v>
                </c:pt>
                <c:pt idx="3">
                  <c:v>40</c:v>
                </c:pt>
                <c:pt idx="4">
                  <c:v>36</c:v>
                </c:pt>
                <c:pt idx="5">
                  <c:v>34</c:v>
                </c:pt>
                <c:pt idx="6">
                  <c:v>33</c:v>
                </c:pt>
                <c:pt idx="7">
                  <c:v>32</c:v>
                </c:pt>
              </c:numCache>
            </c:numRef>
          </c:val>
          <c:smooth val="0"/>
        </c:ser>
        <c:ser>
          <c:idx val="8"/>
          <c:order val="5"/>
          <c:tx>
            <c:v>NC 40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Data'!$B$10:$I$10</c:f>
              <c:numCache>
                <c:formatCode>General</c:formatCode>
                <c:ptCount val="8"/>
                <c:pt idx="0">
                  <c:v>64</c:v>
                </c:pt>
                <c:pt idx="1">
                  <c:v>56</c:v>
                </c:pt>
                <c:pt idx="2">
                  <c:v>50</c:v>
                </c:pt>
                <c:pt idx="3">
                  <c:v>45</c:v>
                </c:pt>
                <c:pt idx="4">
                  <c:v>41</c:v>
                </c:pt>
                <c:pt idx="5">
                  <c:v>39</c:v>
                </c:pt>
                <c:pt idx="6">
                  <c:v>38</c:v>
                </c:pt>
                <c:pt idx="7">
                  <c:v>37</c:v>
                </c:pt>
              </c:numCache>
            </c:numRef>
          </c:val>
          <c:smooth val="0"/>
        </c:ser>
        <c:ser>
          <c:idx val="9"/>
          <c:order val="6"/>
          <c:tx>
            <c:v>NC 45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Data'!$B$11:$I$11</c:f>
              <c:numCache>
                <c:formatCode>General</c:formatCode>
                <c:ptCount val="8"/>
                <c:pt idx="0">
                  <c:v>67</c:v>
                </c:pt>
                <c:pt idx="1">
                  <c:v>60</c:v>
                </c:pt>
                <c:pt idx="2">
                  <c:v>54</c:v>
                </c:pt>
                <c:pt idx="3">
                  <c:v>49</c:v>
                </c:pt>
                <c:pt idx="4">
                  <c:v>46</c:v>
                </c:pt>
                <c:pt idx="5">
                  <c:v>44</c:v>
                </c:pt>
                <c:pt idx="6">
                  <c:v>43</c:v>
                </c:pt>
                <c:pt idx="7">
                  <c:v>42</c:v>
                </c:pt>
              </c:numCache>
            </c:numRef>
          </c:val>
          <c:smooth val="0"/>
        </c:ser>
        <c:ser>
          <c:idx val="10"/>
          <c:order val="7"/>
          <c:tx>
            <c:v>NC 50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Data'!$B$12:$I$12</c:f>
              <c:numCache>
                <c:formatCode>General</c:formatCode>
                <c:ptCount val="8"/>
                <c:pt idx="0">
                  <c:v>71</c:v>
                </c:pt>
                <c:pt idx="1">
                  <c:v>64</c:v>
                </c:pt>
                <c:pt idx="2">
                  <c:v>58</c:v>
                </c:pt>
                <c:pt idx="3">
                  <c:v>54</c:v>
                </c:pt>
                <c:pt idx="4">
                  <c:v>51</c:v>
                </c:pt>
                <c:pt idx="5">
                  <c:v>49</c:v>
                </c:pt>
                <c:pt idx="6">
                  <c:v>48</c:v>
                </c:pt>
                <c:pt idx="7">
                  <c:v>47</c:v>
                </c:pt>
              </c:numCache>
            </c:numRef>
          </c:val>
          <c:smooth val="0"/>
        </c:ser>
        <c:ser>
          <c:idx val="11"/>
          <c:order val="8"/>
          <c:tx>
            <c:v>NC 55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Data'!$B$13:$I$13</c:f>
              <c:numCache>
                <c:formatCode>General</c:formatCode>
                <c:ptCount val="8"/>
                <c:pt idx="0">
                  <c:v>74</c:v>
                </c:pt>
                <c:pt idx="1">
                  <c:v>67</c:v>
                </c:pt>
                <c:pt idx="2">
                  <c:v>62</c:v>
                </c:pt>
                <c:pt idx="3">
                  <c:v>58</c:v>
                </c:pt>
                <c:pt idx="4">
                  <c:v>56</c:v>
                </c:pt>
                <c:pt idx="5">
                  <c:v>54</c:v>
                </c:pt>
                <c:pt idx="6">
                  <c:v>53</c:v>
                </c:pt>
                <c:pt idx="7">
                  <c:v>52</c:v>
                </c:pt>
              </c:numCache>
            </c:numRef>
          </c:val>
          <c:smooth val="0"/>
        </c:ser>
        <c:ser>
          <c:idx val="12"/>
          <c:order val="9"/>
          <c:tx>
            <c:v>NC 60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Data'!$B$14:$I$14</c:f>
              <c:numCache>
                <c:formatCode>General</c:formatCode>
                <c:ptCount val="8"/>
                <c:pt idx="0">
                  <c:v>77</c:v>
                </c:pt>
                <c:pt idx="1">
                  <c:v>71</c:v>
                </c:pt>
                <c:pt idx="2">
                  <c:v>67</c:v>
                </c:pt>
                <c:pt idx="3">
                  <c:v>63</c:v>
                </c:pt>
                <c:pt idx="4">
                  <c:v>61</c:v>
                </c:pt>
                <c:pt idx="5">
                  <c:v>59</c:v>
                </c:pt>
                <c:pt idx="6">
                  <c:v>58</c:v>
                </c:pt>
                <c:pt idx="7">
                  <c:v>57</c:v>
                </c:pt>
              </c:numCache>
            </c:numRef>
          </c:val>
          <c:smooth val="0"/>
        </c:ser>
        <c:ser>
          <c:idx val="13"/>
          <c:order val="10"/>
          <c:tx>
            <c:v>NC 65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Data'!$B$15:$I$15</c:f>
              <c:numCache>
                <c:formatCode>General</c:formatCode>
                <c:ptCount val="8"/>
                <c:pt idx="0">
                  <c:v>80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66</c:v>
                </c:pt>
                <c:pt idx="5">
                  <c:v>64</c:v>
                </c:pt>
                <c:pt idx="6">
                  <c:v>63</c:v>
                </c:pt>
                <c:pt idx="7">
                  <c:v>62</c:v>
                </c:pt>
              </c:numCache>
            </c:numRef>
          </c:val>
          <c:smooth val="0"/>
        </c:ser>
        <c:ser>
          <c:idx val="14"/>
          <c:order val="11"/>
          <c:tx>
            <c:v>NC 70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'[1]BNL-Octave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'[1]NC Curves Data'!$B$16:$I$16</c:f>
              <c:numCache>
                <c:formatCode>General</c:formatCode>
                <c:ptCount val="8"/>
                <c:pt idx="0">
                  <c:v>83</c:v>
                </c:pt>
                <c:pt idx="1">
                  <c:v>79</c:v>
                </c:pt>
                <c:pt idx="2">
                  <c:v>75</c:v>
                </c:pt>
                <c:pt idx="3">
                  <c:v>73</c:v>
                </c:pt>
                <c:pt idx="4">
                  <c:v>71</c:v>
                </c:pt>
                <c:pt idx="5">
                  <c:v>69</c:v>
                </c:pt>
                <c:pt idx="6">
                  <c:v>68</c:v>
                </c:pt>
                <c:pt idx="7">
                  <c:v>67</c:v>
                </c:pt>
              </c:numCache>
            </c:numRef>
          </c:val>
          <c:smooth val="0"/>
        </c:ser>
        <c:ser>
          <c:idx val="0"/>
          <c:order val="12"/>
          <c:tx>
            <c:v>Classroom 120</c:v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val>
            <c:numRef>
              <c:f>Sheet1!$B$7:$I$7</c:f>
              <c:numCache>
                <c:formatCode>0.0</c:formatCode>
                <c:ptCount val="8"/>
                <c:pt idx="0">
                  <c:v>37.189074661572846</c:v>
                </c:pt>
                <c:pt idx="1">
                  <c:v>32.706644276292174</c:v>
                </c:pt>
                <c:pt idx="2">
                  <c:v>32.733990615226105</c:v>
                </c:pt>
                <c:pt idx="3">
                  <c:v>30.919466142255491</c:v>
                </c:pt>
                <c:pt idx="4">
                  <c:v>26.228828121578825</c:v>
                </c:pt>
                <c:pt idx="5">
                  <c:v>18.928093808197072</c:v>
                </c:pt>
                <c:pt idx="6">
                  <c:v>15.810062526610452</c:v>
                </c:pt>
                <c:pt idx="7">
                  <c:v>17.724448546408283</c:v>
                </c:pt>
              </c:numCache>
            </c:numRef>
          </c:val>
          <c:smooth val="0"/>
        </c:ser>
        <c:ser>
          <c:idx val="1"/>
          <c:order val="13"/>
          <c:tx>
            <c:v>Classroom 121</c:v>
          </c:tx>
          <c:spPr>
            <a:ln>
              <a:solidFill>
                <a:srgbClr val="00B0F0"/>
              </a:solidFill>
            </a:ln>
          </c:spPr>
          <c:marker>
            <c:symbol val="x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val>
            <c:numRef>
              <c:f>Sheet1!$B$10:$I$10</c:f>
              <c:numCache>
                <c:formatCode>0.0</c:formatCode>
                <c:ptCount val="8"/>
                <c:pt idx="0">
                  <c:v>41.978345127749321</c:v>
                </c:pt>
                <c:pt idx="1">
                  <c:v>39.884892658830239</c:v>
                </c:pt>
                <c:pt idx="2">
                  <c:v>33.855052872102853</c:v>
                </c:pt>
                <c:pt idx="3">
                  <c:v>27.050863591861628</c:v>
                </c:pt>
                <c:pt idx="4">
                  <c:v>23.374368533650891</c:v>
                </c:pt>
                <c:pt idx="5">
                  <c:v>17.767740567180816</c:v>
                </c:pt>
                <c:pt idx="6">
                  <c:v>13.587805037150959</c:v>
                </c:pt>
                <c:pt idx="7">
                  <c:v>15.750822348959264</c:v>
                </c:pt>
              </c:numCache>
            </c:numRef>
          </c:val>
          <c:smooth val="0"/>
        </c:ser>
        <c:ser>
          <c:idx val="2"/>
          <c:order val="14"/>
          <c:tx>
            <c:v>Classroom 122</c:v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5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Sheet1!$B$13:$I$13</c:f>
              <c:numCache>
                <c:formatCode>0.0</c:formatCode>
                <c:ptCount val="8"/>
                <c:pt idx="0">
                  <c:v>39.339410773485646</c:v>
                </c:pt>
                <c:pt idx="1">
                  <c:v>35.292859526345964</c:v>
                </c:pt>
                <c:pt idx="2">
                  <c:v>31.609772039733805</c:v>
                </c:pt>
                <c:pt idx="3">
                  <c:v>25.555805432675555</c:v>
                </c:pt>
                <c:pt idx="4">
                  <c:v>21.220513449405626</c:v>
                </c:pt>
                <c:pt idx="5">
                  <c:v>16.026301188782107</c:v>
                </c:pt>
                <c:pt idx="6">
                  <c:v>13.51011715179925</c:v>
                </c:pt>
                <c:pt idx="7">
                  <c:v>15.57178766427722</c:v>
                </c:pt>
              </c:numCache>
            </c:numRef>
          </c:val>
          <c:smooth val="0"/>
        </c:ser>
        <c:ser>
          <c:idx val="15"/>
          <c:order val="15"/>
          <c:tx>
            <c:v>Classroom 246</c:v>
          </c:tx>
          <c:spPr>
            <a:ln>
              <a:solidFill>
                <a:srgbClr val="FFC000"/>
              </a:solidFill>
            </a:ln>
          </c:spPr>
          <c:marker>
            <c:symbol val="triangl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val>
            <c:numRef>
              <c:f>Sheet1!$B$16:$I$16</c:f>
              <c:numCache>
                <c:formatCode>0.0</c:formatCode>
                <c:ptCount val="8"/>
                <c:pt idx="0">
                  <c:v>44.514454200124355</c:v>
                </c:pt>
                <c:pt idx="1">
                  <c:v>39.946757361655195</c:v>
                </c:pt>
                <c:pt idx="2">
                  <c:v>33.701837249959972</c:v>
                </c:pt>
                <c:pt idx="3">
                  <c:v>29.626543011961417</c:v>
                </c:pt>
                <c:pt idx="4">
                  <c:v>25.037497966633431</c:v>
                </c:pt>
                <c:pt idx="5">
                  <c:v>17.85624852165099</c:v>
                </c:pt>
                <c:pt idx="6">
                  <c:v>15.055543228166661</c:v>
                </c:pt>
                <c:pt idx="7">
                  <c:v>15.818581294269686</c:v>
                </c:pt>
              </c:numCache>
            </c:numRef>
          </c:val>
          <c:smooth val="0"/>
        </c:ser>
        <c:ser>
          <c:idx val="16"/>
          <c:order val="16"/>
          <c:tx>
            <c:v>Classroom 247</c:v>
          </c:tx>
          <c:spPr>
            <a:ln>
              <a:solidFill>
                <a:srgbClr val="7030A0"/>
              </a:solidFill>
            </a:ln>
          </c:spPr>
          <c:marker>
            <c:symbol val="diamond"/>
            <c:size val="5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val>
            <c:numRef>
              <c:f>Sheet1!$B$19:$I$19</c:f>
              <c:numCache>
                <c:formatCode>0.0</c:formatCode>
                <c:ptCount val="8"/>
                <c:pt idx="0">
                  <c:v>41.718978387856808</c:v>
                </c:pt>
                <c:pt idx="1">
                  <c:v>35.884615463495898</c:v>
                </c:pt>
                <c:pt idx="2">
                  <c:v>31.775062710174346</c:v>
                </c:pt>
                <c:pt idx="3">
                  <c:v>28.421053749113636</c:v>
                </c:pt>
                <c:pt idx="4">
                  <c:v>26.804880639944841</c:v>
                </c:pt>
                <c:pt idx="5">
                  <c:v>18.994569431568642</c:v>
                </c:pt>
                <c:pt idx="6">
                  <c:v>13.530595514946002</c:v>
                </c:pt>
                <c:pt idx="7">
                  <c:v>15.656531428922804</c:v>
                </c:pt>
              </c:numCache>
            </c:numRef>
          </c:val>
          <c:smooth val="0"/>
        </c:ser>
        <c:ser>
          <c:idx val="17"/>
          <c:order val="17"/>
          <c:tx>
            <c:v>Classroom 248</c:v>
          </c:tx>
          <c:spPr>
            <a:ln>
              <a:solidFill>
                <a:schemeClr val="accent6"/>
              </a:solidFill>
            </a:ln>
          </c:spPr>
          <c:marker>
            <c:symbol val="triangle"/>
            <c:size val="5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val>
            <c:numRef>
              <c:f>Sheet1!$B$22:$I$22</c:f>
              <c:numCache>
                <c:formatCode>0.0</c:formatCode>
                <c:ptCount val="8"/>
                <c:pt idx="0">
                  <c:v>40.610511133282294</c:v>
                </c:pt>
                <c:pt idx="1">
                  <c:v>36.862206637114852</c:v>
                </c:pt>
                <c:pt idx="2">
                  <c:v>32.586271342330221</c:v>
                </c:pt>
                <c:pt idx="3">
                  <c:v>23.967884947735929</c:v>
                </c:pt>
                <c:pt idx="4">
                  <c:v>17.779912528649184</c:v>
                </c:pt>
                <c:pt idx="5">
                  <c:v>14.015756924315776</c:v>
                </c:pt>
                <c:pt idx="6">
                  <c:v>13.144714252032999</c:v>
                </c:pt>
                <c:pt idx="7">
                  <c:v>15.771317802620601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7536176"/>
        <c:axId val="427536736"/>
      </c:lineChart>
      <c:catAx>
        <c:axId val="427536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7536736"/>
        <c:crosses val="autoZero"/>
        <c:auto val="1"/>
        <c:lblAlgn val="ctr"/>
        <c:lblOffset val="100"/>
        <c:noMultiLvlLbl val="0"/>
      </c:catAx>
      <c:valAx>
        <c:axId val="427536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/>
                  <a:t>Sound Pressure Level (dB re: 20 µPa</a:t>
                </a:r>
              </a:p>
            </c:rich>
          </c:tx>
          <c:layout>
            <c:manualLayout>
              <c:xMode val="edge"/>
              <c:yMode val="edge"/>
              <c:x val="4.6590528530657808E-4"/>
              <c:y val="9.660431068233302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7536176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75593208052383765"/>
          <c:y val="0.34049525616310367"/>
          <c:w val="0.22372753886533434"/>
          <c:h val="0.2558309573694694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11362101091064"/>
          <c:y val="8.9359106031478508E-2"/>
          <c:w val="0.68950183108052965"/>
          <c:h val="0.70225627471412688"/>
        </c:manualLayout>
      </c:layout>
      <c:lineChart>
        <c:grouping val="standard"/>
        <c:varyColors val="0"/>
        <c:ser>
          <c:idx val="0"/>
          <c:order val="0"/>
          <c:tx>
            <c:v>TL Data</c:v>
          </c:tx>
          <c:spPr>
            <a:ln>
              <a:noFill/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STC'!$V$7:$V$22</c:f>
              <c:numCache>
                <c:formatCode>0.0</c:formatCode>
                <c:ptCount val="16"/>
                <c:pt idx="0">
                  <c:v>29.52269162894693</c:v>
                </c:pt>
                <c:pt idx="1">
                  <c:v>34.20665837803778</c:v>
                </c:pt>
                <c:pt idx="2">
                  <c:v>38.035359655715126</c:v>
                </c:pt>
                <c:pt idx="3">
                  <c:v>39.555638578048075</c:v>
                </c:pt>
                <c:pt idx="4">
                  <c:v>44.217072688053499</c:v>
                </c:pt>
                <c:pt idx="5">
                  <c:v>43.293533779683287</c:v>
                </c:pt>
                <c:pt idx="6">
                  <c:v>44.449759855375781</c:v>
                </c:pt>
                <c:pt idx="7">
                  <c:v>45.799759855375846</c:v>
                </c:pt>
                <c:pt idx="8">
                  <c:v>52.248438891122682</c:v>
                </c:pt>
                <c:pt idx="9">
                  <c:v>53.731896271778524</c:v>
                </c:pt>
                <c:pt idx="10">
                  <c:v>52.934930904003778</c:v>
                </c:pt>
                <c:pt idx="11">
                  <c:v>55.057510726976453</c:v>
                </c:pt>
                <c:pt idx="12">
                  <c:v>52.319433432092438</c:v>
                </c:pt>
                <c:pt idx="13">
                  <c:v>52.577886635467657</c:v>
                </c:pt>
                <c:pt idx="14">
                  <c:v>55.09654857993737</c:v>
                </c:pt>
                <c:pt idx="15">
                  <c:v>55.89890432480091</c:v>
                </c:pt>
              </c:numCache>
            </c:numRef>
          </c:val>
          <c:smooth val="0"/>
        </c:ser>
        <c:ser>
          <c:idx val="1"/>
          <c:order val="1"/>
          <c:tx>
            <c:v>Contour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STC'!$U$7:$U$22</c:f>
              <c:numCache>
                <c:formatCode>General</c:formatCode>
                <c:ptCount val="16"/>
                <c:pt idx="0">
                  <c:v>33</c:v>
                </c:pt>
                <c:pt idx="1">
                  <c:v>36</c:v>
                </c:pt>
                <c:pt idx="2">
                  <c:v>39</c:v>
                </c:pt>
                <c:pt idx="3">
                  <c:v>42</c:v>
                </c:pt>
                <c:pt idx="4">
                  <c:v>45</c:v>
                </c:pt>
                <c:pt idx="5">
                  <c:v>48</c:v>
                </c:pt>
                <c:pt idx="6">
                  <c:v>49</c:v>
                </c:pt>
                <c:pt idx="7">
                  <c:v>50</c:v>
                </c:pt>
                <c:pt idx="8">
                  <c:v>51</c:v>
                </c:pt>
                <c:pt idx="9">
                  <c:v>52</c:v>
                </c:pt>
                <c:pt idx="10">
                  <c:v>53</c:v>
                </c:pt>
                <c:pt idx="11">
                  <c:v>53</c:v>
                </c:pt>
                <c:pt idx="12">
                  <c:v>53</c:v>
                </c:pt>
                <c:pt idx="13">
                  <c:v>53</c:v>
                </c:pt>
                <c:pt idx="14">
                  <c:v>53</c:v>
                </c:pt>
                <c:pt idx="15">
                  <c:v>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530576"/>
        <c:axId val="427537856"/>
      </c:lineChart>
      <c:catAx>
        <c:axId val="427530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Third 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7537856"/>
        <c:crosses val="autoZero"/>
        <c:auto val="1"/>
        <c:lblAlgn val="ctr"/>
        <c:lblOffset val="100"/>
        <c:noMultiLvlLbl val="0"/>
      </c:catAx>
      <c:valAx>
        <c:axId val="427537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Apparent Transmission Loss, ATL (dB)</a:t>
                </a:r>
              </a:p>
            </c:rich>
          </c:tx>
          <c:layout>
            <c:manualLayout>
              <c:xMode val="edge"/>
              <c:yMode val="edge"/>
              <c:x val="7.3917564026206744E-4"/>
              <c:y val="6.2318341345790298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427530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79163313724813"/>
          <c:y val="0.4911176954835953"/>
          <c:w val="0.17192999872150674"/>
          <c:h val="0.14731497666661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6352335520102"/>
          <c:y val="9.7630305517021412E-2"/>
          <c:w val="0.64283661622589305"/>
          <c:h val="0.66702490543461512"/>
        </c:manualLayout>
      </c:layout>
      <c:lineChart>
        <c:grouping val="standard"/>
        <c:varyColors val="0"/>
        <c:ser>
          <c:idx val="0"/>
          <c:order val="0"/>
          <c:tx>
            <c:v>TL Data</c:v>
          </c:tx>
          <c:spPr>
            <a:ln>
              <a:noFill/>
            </a:ln>
          </c:spPr>
          <c:marker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STC'!$V$7:$V$22</c:f>
              <c:numCache>
                <c:formatCode>0.0</c:formatCode>
                <c:ptCount val="16"/>
                <c:pt idx="0">
                  <c:v>25.952567413337352</c:v>
                </c:pt>
                <c:pt idx="1">
                  <c:v>28.25153416242815</c:v>
                </c:pt>
                <c:pt idx="2">
                  <c:v>32.310235440105536</c:v>
                </c:pt>
                <c:pt idx="3">
                  <c:v>33.455514362438507</c:v>
                </c:pt>
                <c:pt idx="4">
                  <c:v>38.966948472443896</c:v>
                </c:pt>
                <c:pt idx="5">
                  <c:v>41.273409564073674</c:v>
                </c:pt>
                <c:pt idx="6">
                  <c:v>45.67963563976619</c:v>
                </c:pt>
                <c:pt idx="7">
                  <c:v>53.304635639766133</c:v>
                </c:pt>
                <c:pt idx="8">
                  <c:v>51.003314675513096</c:v>
                </c:pt>
                <c:pt idx="9">
                  <c:v>51.996772056168979</c:v>
                </c:pt>
                <c:pt idx="10">
                  <c:v>53.949806688394091</c:v>
                </c:pt>
                <c:pt idx="11">
                  <c:v>54.787386511366797</c:v>
                </c:pt>
                <c:pt idx="12">
                  <c:v>52.974309216482929</c:v>
                </c:pt>
                <c:pt idx="13">
                  <c:v>52.067762419858141</c:v>
                </c:pt>
                <c:pt idx="14">
                  <c:v>55.021424364327792</c:v>
                </c:pt>
                <c:pt idx="15">
                  <c:v>55.793780109191239</c:v>
                </c:pt>
              </c:numCache>
            </c:numRef>
          </c:val>
          <c:smooth val="0"/>
        </c:ser>
        <c:ser>
          <c:idx val="1"/>
          <c:order val="1"/>
          <c:tx>
            <c:v>Contour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STC'!$U$7:$U$22</c:f>
              <c:numCache>
                <c:formatCode>General</c:formatCode>
                <c:ptCount val="16"/>
                <c:pt idx="0">
                  <c:v>30</c:v>
                </c:pt>
                <c:pt idx="1">
                  <c:v>33</c:v>
                </c:pt>
                <c:pt idx="2">
                  <c:v>36</c:v>
                </c:pt>
                <c:pt idx="3">
                  <c:v>39</c:v>
                </c:pt>
                <c:pt idx="4">
                  <c:v>42</c:v>
                </c:pt>
                <c:pt idx="5">
                  <c:v>45</c:v>
                </c:pt>
                <c:pt idx="6">
                  <c:v>46</c:v>
                </c:pt>
                <c:pt idx="7">
                  <c:v>47</c:v>
                </c:pt>
                <c:pt idx="8">
                  <c:v>48</c:v>
                </c:pt>
                <c:pt idx="9">
                  <c:v>49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527776"/>
        <c:axId val="427529456"/>
      </c:lineChart>
      <c:catAx>
        <c:axId val="427527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Third Octave Band Center Frequency (Hz)</a:t>
                </a:r>
              </a:p>
            </c:rich>
          </c:tx>
          <c:layout>
            <c:manualLayout>
              <c:xMode val="edge"/>
              <c:yMode val="edge"/>
              <c:x val="0.2342875939128182"/>
              <c:y val="0.930392639339200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7529456"/>
        <c:crosses val="autoZero"/>
        <c:auto val="1"/>
        <c:lblAlgn val="ctr"/>
        <c:lblOffset val="100"/>
        <c:noMultiLvlLbl val="0"/>
      </c:catAx>
      <c:valAx>
        <c:axId val="427529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Apparent Transmission Loss, ATL (dB)</a:t>
                </a:r>
              </a:p>
            </c:rich>
          </c:tx>
          <c:layout>
            <c:manualLayout>
              <c:xMode val="edge"/>
              <c:yMode val="edge"/>
              <c:x val="8.7765906408620502E-4"/>
              <c:y val="7.9001598407237264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42752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44386587314575"/>
          <c:y val="0.47432510762457475"/>
          <c:w val="0.17192999872150674"/>
          <c:h val="0.14731497666661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44672164374902"/>
          <c:y val="8.9359106031478508E-2"/>
          <c:w val="0.6684763930249672"/>
          <c:h val="0.66514487068120176"/>
        </c:manualLayout>
      </c:layout>
      <c:lineChart>
        <c:grouping val="standard"/>
        <c:varyColors val="0"/>
        <c:ser>
          <c:idx val="0"/>
          <c:order val="0"/>
          <c:tx>
            <c:v>TL Data</c:v>
          </c:tx>
          <c:spPr>
            <a:ln>
              <a:noFill/>
            </a:ln>
          </c:spPr>
          <c:marker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STC'!$V$7:$V$22</c:f>
              <c:numCache>
                <c:formatCode>0.0</c:formatCode>
                <c:ptCount val="16"/>
                <c:pt idx="0">
                  <c:v>23.762134716629689</c:v>
                </c:pt>
                <c:pt idx="1">
                  <c:v>26.489722160400824</c:v>
                </c:pt>
                <c:pt idx="2">
                  <c:v>34.667537477029455</c:v>
                </c:pt>
                <c:pt idx="3">
                  <c:v>38.291906843772253</c:v>
                </c:pt>
                <c:pt idx="4">
                  <c:v>37.217503803395644</c:v>
                </c:pt>
                <c:pt idx="5">
                  <c:v>40.821860742063578</c:v>
                </c:pt>
                <c:pt idx="6">
                  <c:v>42.300021317533293</c:v>
                </c:pt>
                <c:pt idx="7">
                  <c:v>38.191684111714473</c:v>
                </c:pt>
                <c:pt idx="8">
                  <c:v>46.067077270356336</c:v>
                </c:pt>
                <c:pt idx="9">
                  <c:v>48.438072457578002</c:v>
                </c:pt>
                <c:pt idx="10">
                  <c:v>46.014529858816964</c:v>
                </c:pt>
                <c:pt idx="11">
                  <c:v>43.654529858816964</c:v>
                </c:pt>
                <c:pt idx="12">
                  <c:v>43.121560785423831</c:v>
                </c:pt>
                <c:pt idx="13">
                  <c:v>36.494986809880828</c:v>
                </c:pt>
                <c:pt idx="14">
                  <c:v>43.663189680785983</c:v>
                </c:pt>
                <c:pt idx="15">
                  <c:v>45.470778808094011</c:v>
                </c:pt>
              </c:numCache>
            </c:numRef>
          </c:val>
          <c:smooth val="0"/>
        </c:ser>
        <c:ser>
          <c:idx val="1"/>
          <c:order val="1"/>
          <c:tx>
            <c:v>Contour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STC'!$U$7:$U$22</c:f>
              <c:numCache>
                <c:formatCode>General</c:formatCode>
                <c:ptCount val="16"/>
                <c:pt idx="0">
                  <c:v>24</c:v>
                </c:pt>
                <c:pt idx="1">
                  <c:v>27</c:v>
                </c:pt>
                <c:pt idx="2">
                  <c:v>30</c:v>
                </c:pt>
                <c:pt idx="3">
                  <c:v>33</c:v>
                </c:pt>
                <c:pt idx="4">
                  <c:v>36</c:v>
                </c:pt>
                <c:pt idx="5">
                  <c:v>39</c:v>
                </c:pt>
                <c:pt idx="6">
                  <c:v>40</c:v>
                </c:pt>
                <c:pt idx="7">
                  <c:v>41</c:v>
                </c:pt>
                <c:pt idx="8">
                  <c:v>42</c:v>
                </c:pt>
                <c:pt idx="9">
                  <c:v>43</c:v>
                </c:pt>
                <c:pt idx="10">
                  <c:v>44</c:v>
                </c:pt>
                <c:pt idx="11">
                  <c:v>44</c:v>
                </c:pt>
                <c:pt idx="12">
                  <c:v>44</c:v>
                </c:pt>
                <c:pt idx="13">
                  <c:v>44</c:v>
                </c:pt>
                <c:pt idx="14">
                  <c:v>44</c:v>
                </c:pt>
                <c:pt idx="15">
                  <c:v>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237152"/>
        <c:axId val="97236592"/>
      </c:lineChart>
      <c:catAx>
        <c:axId val="9723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Third 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7236592"/>
        <c:crosses val="autoZero"/>
        <c:auto val="1"/>
        <c:lblAlgn val="ctr"/>
        <c:lblOffset val="100"/>
        <c:noMultiLvlLbl val="0"/>
      </c:catAx>
      <c:valAx>
        <c:axId val="9723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Apparent Transmission Loss, ATL (dB)</a:t>
                </a:r>
              </a:p>
            </c:rich>
          </c:tx>
          <c:layout>
            <c:manualLayout>
              <c:xMode val="edge"/>
              <c:yMode val="edge"/>
              <c:x val="6.93182122067461E-3"/>
              <c:y val="5.331610063893534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723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44244787737697"/>
          <c:y val="0.4614294933694616"/>
          <c:w val="0.17192999872150672"/>
          <c:h val="0.14731497666661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31906881205079"/>
          <c:y val="8.9359106031478508E-2"/>
          <c:w val="0.62340811746357883"/>
          <c:h val="0.66153373316183794"/>
        </c:manualLayout>
      </c:layout>
      <c:lineChart>
        <c:grouping val="standard"/>
        <c:varyColors val="0"/>
        <c:ser>
          <c:idx val="0"/>
          <c:order val="0"/>
          <c:tx>
            <c:v>TL Data</c:v>
          </c:tx>
          <c:spPr>
            <a:ln>
              <a:noFill/>
            </a:ln>
          </c:spPr>
          <c:marker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STC'!$V$7:$V$22</c:f>
              <c:numCache>
                <c:formatCode>0.0</c:formatCode>
                <c:ptCount val="16"/>
                <c:pt idx="0">
                  <c:v>17.764079857652721</c:v>
                </c:pt>
                <c:pt idx="1">
                  <c:v>24.677680029414685</c:v>
                </c:pt>
                <c:pt idx="2">
                  <c:v>27.405176203000966</c:v>
                </c:pt>
                <c:pt idx="3">
                  <c:v>33.400439688327445</c:v>
                </c:pt>
                <c:pt idx="4">
                  <c:v>35.856174867009294</c:v>
                </c:pt>
                <c:pt idx="5">
                  <c:v>38.944870605903112</c:v>
                </c:pt>
                <c:pt idx="6">
                  <c:v>39.904381283755214</c:v>
                </c:pt>
                <c:pt idx="7">
                  <c:v>40.639214674289526</c:v>
                </c:pt>
                <c:pt idx="8">
                  <c:v>42.136588770358962</c:v>
                </c:pt>
                <c:pt idx="9">
                  <c:v>44.579381283755254</c:v>
                </c:pt>
                <c:pt idx="10">
                  <c:v>44.186792319553035</c:v>
                </c:pt>
                <c:pt idx="11">
                  <c:v>42.892206621267178</c:v>
                </c:pt>
                <c:pt idx="12">
                  <c:v>38.73917789766697</c:v>
                </c:pt>
                <c:pt idx="13">
                  <c:v>34.782169844644656</c:v>
                </c:pt>
                <c:pt idx="14">
                  <c:v>38.156174460343117</c:v>
                </c:pt>
                <c:pt idx="15">
                  <c:v>41.228535559989616</c:v>
                </c:pt>
              </c:numCache>
            </c:numRef>
          </c:val>
          <c:smooth val="0"/>
        </c:ser>
        <c:ser>
          <c:idx val="1"/>
          <c:order val="1"/>
          <c:tx>
            <c:v>Contour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STC'!$U$7:$U$22</c:f>
              <c:numCache>
                <c:formatCode>General</c:formatCode>
                <c:ptCount val="16"/>
                <c:pt idx="0">
                  <c:v>22</c:v>
                </c:pt>
                <c:pt idx="1">
                  <c:v>25</c:v>
                </c:pt>
                <c:pt idx="2">
                  <c:v>28</c:v>
                </c:pt>
                <c:pt idx="3">
                  <c:v>31</c:v>
                </c:pt>
                <c:pt idx="4">
                  <c:v>34</c:v>
                </c:pt>
                <c:pt idx="5">
                  <c:v>37</c:v>
                </c:pt>
                <c:pt idx="6">
                  <c:v>38</c:v>
                </c:pt>
                <c:pt idx="7">
                  <c:v>39</c:v>
                </c:pt>
                <c:pt idx="8">
                  <c:v>40</c:v>
                </c:pt>
                <c:pt idx="9">
                  <c:v>41</c:v>
                </c:pt>
                <c:pt idx="10">
                  <c:v>42</c:v>
                </c:pt>
                <c:pt idx="11">
                  <c:v>42</c:v>
                </c:pt>
                <c:pt idx="12">
                  <c:v>42</c:v>
                </c:pt>
                <c:pt idx="13">
                  <c:v>42</c:v>
                </c:pt>
                <c:pt idx="14">
                  <c:v>42</c:v>
                </c:pt>
                <c:pt idx="15">
                  <c:v>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859184"/>
        <c:axId val="319858624"/>
      </c:lineChart>
      <c:catAx>
        <c:axId val="31985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Third 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19858624"/>
        <c:crosses val="autoZero"/>
        <c:auto val="1"/>
        <c:lblAlgn val="ctr"/>
        <c:lblOffset val="100"/>
        <c:noMultiLvlLbl val="0"/>
      </c:catAx>
      <c:valAx>
        <c:axId val="319858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Apparent Transmission Loss, ATL (dB)</a:t>
                </a:r>
              </a:p>
            </c:rich>
          </c:tx>
          <c:layout>
            <c:manualLayout>
              <c:xMode val="edge"/>
              <c:yMode val="edge"/>
              <c:x val="1.5285463618723648E-2"/>
              <c:y val="7.6542784173152564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31985918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82548013900497053"/>
          <c:y val="0.42415916254116964"/>
          <c:w val="0.17192999872150672"/>
          <c:h val="0.14731497666661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31906881205087"/>
          <c:y val="8.9359106031478508E-2"/>
          <c:w val="0.62340811746357927"/>
          <c:h val="0.66153373316183794"/>
        </c:manualLayout>
      </c:layout>
      <c:lineChart>
        <c:grouping val="standard"/>
        <c:varyColors val="0"/>
        <c:ser>
          <c:idx val="0"/>
          <c:order val="0"/>
          <c:tx>
            <c:v>TL Data</c:v>
          </c:tx>
          <c:spPr>
            <a:ln>
              <a:noFill/>
            </a:ln>
          </c:spPr>
          <c:marker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STC'!$V$7:$V$22</c:f>
              <c:numCache>
                <c:formatCode>0.0</c:formatCode>
                <c:ptCount val="16"/>
                <c:pt idx="0">
                  <c:v>17.764079857652721</c:v>
                </c:pt>
                <c:pt idx="1">
                  <c:v>24.677680029414699</c:v>
                </c:pt>
                <c:pt idx="2">
                  <c:v>27.405176203000959</c:v>
                </c:pt>
                <c:pt idx="3">
                  <c:v>33.400439688327445</c:v>
                </c:pt>
                <c:pt idx="4">
                  <c:v>35.856174867009294</c:v>
                </c:pt>
                <c:pt idx="5">
                  <c:v>38.944870605903091</c:v>
                </c:pt>
                <c:pt idx="6">
                  <c:v>39.9043812837552</c:v>
                </c:pt>
                <c:pt idx="7">
                  <c:v>40.639214674289526</c:v>
                </c:pt>
                <c:pt idx="8">
                  <c:v>42.136588770358962</c:v>
                </c:pt>
                <c:pt idx="9">
                  <c:v>44.579381283755254</c:v>
                </c:pt>
                <c:pt idx="10">
                  <c:v>44.186792319553049</c:v>
                </c:pt>
                <c:pt idx="11">
                  <c:v>42.892206621267164</c:v>
                </c:pt>
                <c:pt idx="12">
                  <c:v>38.73917789766697</c:v>
                </c:pt>
                <c:pt idx="13">
                  <c:v>34.782169844644656</c:v>
                </c:pt>
                <c:pt idx="14">
                  <c:v>38.156174460343088</c:v>
                </c:pt>
                <c:pt idx="15">
                  <c:v>41.228535559989631</c:v>
                </c:pt>
              </c:numCache>
            </c:numRef>
          </c:val>
          <c:smooth val="0"/>
        </c:ser>
        <c:ser>
          <c:idx val="1"/>
          <c:order val="1"/>
          <c:tx>
            <c:v>Contour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'[1]STC-P1'!$A$6:$A$21</c:f>
              <c:numCache>
                <c:formatCode>General</c:formatCode>
                <c:ptCount val="16"/>
                <c:pt idx="0">
                  <c:v>125</c:v>
                </c:pt>
                <c:pt idx="1">
                  <c:v>160</c:v>
                </c:pt>
                <c:pt idx="2">
                  <c:v>200</c:v>
                </c:pt>
                <c:pt idx="3">
                  <c:v>250</c:v>
                </c:pt>
                <c:pt idx="4">
                  <c:v>315</c:v>
                </c:pt>
                <c:pt idx="5">
                  <c:v>400</c:v>
                </c:pt>
                <c:pt idx="6">
                  <c:v>500</c:v>
                </c:pt>
                <c:pt idx="7">
                  <c:v>630</c:v>
                </c:pt>
                <c:pt idx="8">
                  <c:v>800</c:v>
                </c:pt>
                <c:pt idx="9">
                  <c:v>1000</c:v>
                </c:pt>
                <c:pt idx="10">
                  <c:v>1250</c:v>
                </c:pt>
                <c:pt idx="11">
                  <c:v>1600</c:v>
                </c:pt>
                <c:pt idx="12">
                  <c:v>2000</c:v>
                </c:pt>
                <c:pt idx="13">
                  <c:v>2500</c:v>
                </c:pt>
                <c:pt idx="14">
                  <c:v>3150</c:v>
                </c:pt>
                <c:pt idx="15">
                  <c:v>4000</c:v>
                </c:pt>
              </c:numCache>
            </c:numRef>
          </c:cat>
          <c:val>
            <c:numRef>
              <c:f>'Trasmission Loss and STC'!$U$7:$U$22</c:f>
              <c:numCache>
                <c:formatCode>General</c:formatCode>
                <c:ptCount val="16"/>
                <c:pt idx="0">
                  <c:v>22</c:v>
                </c:pt>
                <c:pt idx="1">
                  <c:v>25</c:v>
                </c:pt>
                <c:pt idx="2">
                  <c:v>28</c:v>
                </c:pt>
                <c:pt idx="3">
                  <c:v>31</c:v>
                </c:pt>
                <c:pt idx="4">
                  <c:v>34</c:v>
                </c:pt>
                <c:pt idx="5">
                  <c:v>37</c:v>
                </c:pt>
                <c:pt idx="6">
                  <c:v>38</c:v>
                </c:pt>
                <c:pt idx="7">
                  <c:v>39</c:v>
                </c:pt>
                <c:pt idx="8">
                  <c:v>40</c:v>
                </c:pt>
                <c:pt idx="9">
                  <c:v>41</c:v>
                </c:pt>
                <c:pt idx="10">
                  <c:v>42</c:v>
                </c:pt>
                <c:pt idx="11">
                  <c:v>42</c:v>
                </c:pt>
                <c:pt idx="12">
                  <c:v>42</c:v>
                </c:pt>
                <c:pt idx="13">
                  <c:v>42</c:v>
                </c:pt>
                <c:pt idx="14">
                  <c:v>42</c:v>
                </c:pt>
                <c:pt idx="15">
                  <c:v>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152592"/>
        <c:axId val="323152032"/>
      </c:lineChart>
      <c:catAx>
        <c:axId val="323152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Third 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23152032"/>
        <c:crosses val="autoZero"/>
        <c:auto val="1"/>
        <c:lblAlgn val="ctr"/>
        <c:lblOffset val="100"/>
        <c:noMultiLvlLbl val="0"/>
      </c:catAx>
      <c:valAx>
        <c:axId val="323152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Apparent Transmission Loss, ATL (dB)</a:t>
                </a:r>
              </a:p>
            </c:rich>
          </c:tx>
          <c:layout>
            <c:manualLayout>
              <c:xMode val="edge"/>
              <c:yMode val="edge"/>
              <c:x val="1.5285463618723653E-2"/>
              <c:y val="7.6542784173152564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323152592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82548013900497053"/>
          <c:y val="0.42415916254116964"/>
          <c:w val="0.17192999872150674"/>
          <c:h val="0.14731497666661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7105515445884"/>
          <c:y val="0.10270726159230098"/>
          <c:w val="0.66259065568333175"/>
          <c:h val="0.7405677714452209"/>
        </c:manualLayout>
      </c:layout>
      <c:lineChart>
        <c:grouping val="standard"/>
        <c:varyColors val="0"/>
        <c:ser>
          <c:idx val="3"/>
          <c:order val="0"/>
          <c:tx>
            <c:v>NC 15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Data'!$B$5:$I$5</c:f>
              <c:numCache>
                <c:formatCode>General</c:formatCode>
                <c:ptCount val="8"/>
                <c:pt idx="0">
                  <c:v>47</c:v>
                </c:pt>
                <c:pt idx="1">
                  <c:v>36</c:v>
                </c:pt>
                <c:pt idx="2">
                  <c:v>29</c:v>
                </c:pt>
                <c:pt idx="3">
                  <c:v>22</c:v>
                </c:pt>
                <c:pt idx="4">
                  <c:v>17</c:v>
                </c:pt>
                <c:pt idx="5">
                  <c:v>14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smooth val="0"/>
        </c:ser>
        <c:ser>
          <c:idx val="4"/>
          <c:order val="1"/>
          <c:tx>
            <c:v>NC 20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Data'!$B$6:$I$6</c:f>
              <c:numCache>
                <c:formatCode>General</c:formatCode>
                <c:ptCount val="8"/>
                <c:pt idx="0">
                  <c:v>51</c:v>
                </c:pt>
                <c:pt idx="1">
                  <c:v>40</c:v>
                </c:pt>
                <c:pt idx="2">
                  <c:v>33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17</c:v>
                </c:pt>
                <c:pt idx="7">
                  <c:v>16</c:v>
                </c:pt>
              </c:numCache>
            </c:numRef>
          </c:val>
          <c:smooth val="0"/>
        </c:ser>
        <c:ser>
          <c:idx val="5"/>
          <c:order val="2"/>
          <c:tx>
            <c:v>NC 25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Data'!$B$7:$I$7</c:f>
              <c:numCache>
                <c:formatCode>General</c:formatCode>
                <c:ptCount val="8"/>
                <c:pt idx="0">
                  <c:v>54</c:v>
                </c:pt>
                <c:pt idx="1">
                  <c:v>44</c:v>
                </c:pt>
                <c:pt idx="2">
                  <c:v>37</c:v>
                </c:pt>
                <c:pt idx="3">
                  <c:v>31</c:v>
                </c:pt>
                <c:pt idx="4">
                  <c:v>27</c:v>
                </c:pt>
                <c:pt idx="5">
                  <c:v>24</c:v>
                </c:pt>
                <c:pt idx="6">
                  <c:v>22</c:v>
                </c:pt>
                <c:pt idx="7">
                  <c:v>21</c:v>
                </c:pt>
              </c:numCache>
            </c:numRef>
          </c:val>
          <c:smooth val="0"/>
        </c:ser>
        <c:ser>
          <c:idx val="6"/>
          <c:order val="3"/>
          <c:tx>
            <c:v>NC 30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Data'!$B$8:$I$8</c:f>
              <c:numCache>
                <c:formatCode>General</c:formatCode>
                <c:ptCount val="8"/>
                <c:pt idx="0">
                  <c:v>57</c:v>
                </c:pt>
                <c:pt idx="1">
                  <c:v>48</c:v>
                </c:pt>
                <c:pt idx="2">
                  <c:v>41</c:v>
                </c:pt>
                <c:pt idx="3">
                  <c:v>35</c:v>
                </c:pt>
                <c:pt idx="4">
                  <c:v>31</c:v>
                </c:pt>
                <c:pt idx="5">
                  <c:v>29</c:v>
                </c:pt>
                <c:pt idx="6">
                  <c:v>28</c:v>
                </c:pt>
                <c:pt idx="7">
                  <c:v>27</c:v>
                </c:pt>
              </c:numCache>
            </c:numRef>
          </c:val>
          <c:smooth val="0"/>
        </c:ser>
        <c:ser>
          <c:idx val="7"/>
          <c:order val="4"/>
          <c:tx>
            <c:v>NC 35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Data'!$B$9:$I$9</c:f>
              <c:numCache>
                <c:formatCode>General</c:formatCode>
                <c:ptCount val="8"/>
                <c:pt idx="0">
                  <c:v>60</c:v>
                </c:pt>
                <c:pt idx="1">
                  <c:v>52</c:v>
                </c:pt>
                <c:pt idx="2">
                  <c:v>45</c:v>
                </c:pt>
                <c:pt idx="3">
                  <c:v>40</c:v>
                </c:pt>
                <c:pt idx="4">
                  <c:v>36</c:v>
                </c:pt>
                <c:pt idx="5">
                  <c:v>34</c:v>
                </c:pt>
                <c:pt idx="6">
                  <c:v>33</c:v>
                </c:pt>
                <c:pt idx="7">
                  <c:v>32</c:v>
                </c:pt>
              </c:numCache>
            </c:numRef>
          </c:val>
          <c:smooth val="0"/>
        </c:ser>
        <c:ser>
          <c:idx val="8"/>
          <c:order val="5"/>
          <c:tx>
            <c:v>NC 40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Data'!$B$10:$I$10</c:f>
              <c:numCache>
                <c:formatCode>General</c:formatCode>
                <c:ptCount val="8"/>
                <c:pt idx="0">
                  <c:v>64</c:v>
                </c:pt>
                <c:pt idx="1">
                  <c:v>56</c:v>
                </c:pt>
                <c:pt idx="2">
                  <c:v>50</c:v>
                </c:pt>
                <c:pt idx="3">
                  <c:v>45</c:v>
                </c:pt>
                <c:pt idx="4">
                  <c:v>41</c:v>
                </c:pt>
                <c:pt idx="5">
                  <c:v>39</c:v>
                </c:pt>
                <c:pt idx="6">
                  <c:v>38</c:v>
                </c:pt>
                <c:pt idx="7">
                  <c:v>37</c:v>
                </c:pt>
              </c:numCache>
            </c:numRef>
          </c:val>
          <c:smooth val="0"/>
        </c:ser>
        <c:ser>
          <c:idx val="9"/>
          <c:order val="6"/>
          <c:tx>
            <c:v>NC 45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Data'!$B$11:$I$11</c:f>
              <c:numCache>
                <c:formatCode>General</c:formatCode>
                <c:ptCount val="8"/>
                <c:pt idx="0">
                  <c:v>67</c:v>
                </c:pt>
                <c:pt idx="1">
                  <c:v>60</c:v>
                </c:pt>
                <c:pt idx="2">
                  <c:v>54</c:v>
                </c:pt>
                <c:pt idx="3">
                  <c:v>49</c:v>
                </c:pt>
                <c:pt idx="4">
                  <c:v>46</c:v>
                </c:pt>
                <c:pt idx="5">
                  <c:v>44</c:v>
                </c:pt>
                <c:pt idx="6">
                  <c:v>43</c:v>
                </c:pt>
                <c:pt idx="7">
                  <c:v>42</c:v>
                </c:pt>
              </c:numCache>
            </c:numRef>
          </c:val>
          <c:smooth val="0"/>
        </c:ser>
        <c:ser>
          <c:idx val="10"/>
          <c:order val="7"/>
          <c:tx>
            <c:v>NC 50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Data'!$B$12:$I$12</c:f>
              <c:numCache>
                <c:formatCode>General</c:formatCode>
                <c:ptCount val="8"/>
                <c:pt idx="0">
                  <c:v>71</c:v>
                </c:pt>
                <c:pt idx="1">
                  <c:v>64</c:v>
                </c:pt>
                <c:pt idx="2">
                  <c:v>58</c:v>
                </c:pt>
                <c:pt idx="3">
                  <c:v>54</c:v>
                </c:pt>
                <c:pt idx="4">
                  <c:v>51</c:v>
                </c:pt>
                <c:pt idx="5">
                  <c:v>49</c:v>
                </c:pt>
                <c:pt idx="6">
                  <c:v>48</c:v>
                </c:pt>
                <c:pt idx="7">
                  <c:v>47</c:v>
                </c:pt>
              </c:numCache>
            </c:numRef>
          </c:val>
          <c:smooth val="0"/>
        </c:ser>
        <c:ser>
          <c:idx val="11"/>
          <c:order val="8"/>
          <c:tx>
            <c:v>NC 55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Data'!$B$13:$I$13</c:f>
              <c:numCache>
                <c:formatCode>General</c:formatCode>
                <c:ptCount val="8"/>
                <c:pt idx="0">
                  <c:v>74</c:v>
                </c:pt>
                <c:pt idx="1">
                  <c:v>67</c:v>
                </c:pt>
                <c:pt idx="2">
                  <c:v>62</c:v>
                </c:pt>
                <c:pt idx="3">
                  <c:v>58</c:v>
                </c:pt>
                <c:pt idx="4">
                  <c:v>56</c:v>
                </c:pt>
                <c:pt idx="5">
                  <c:v>54</c:v>
                </c:pt>
                <c:pt idx="6">
                  <c:v>53</c:v>
                </c:pt>
                <c:pt idx="7">
                  <c:v>52</c:v>
                </c:pt>
              </c:numCache>
            </c:numRef>
          </c:val>
          <c:smooth val="0"/>
        </c:ser>
        <c:ser>
          <c:idx val="12"/>
          <c:order val="9"/>
          <c:tx>
            <c:v>NC 60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Data'!$B$14:$I$14</c:f>
              <c:numCache>
                <c:formatCode>General</c:formatCode>
                <c:ptCount val="8"/>
                <c:pt idx="0">
                  <c:v>77</c:v>
                </c:pt>
                <c:pt idx="1">
                  <c:v>71</c:v>
                </c:pt>
                <c:pt idx="2">
                  <c:v>67</c:v>
                </c:pt>
                <c:pt idx="3">
                  <c:v>63</c:v>
                </c:pt>
                <c:pt idx="4">
                  <c:v>61</c:v>
                </c:pt>
                <c:pt idx="5">
                  <c:v>59</c:v>
                </c:pt>
                <c:pt idx="6">
                  <c:v>58</c:v>
                </c:pt>
                <c:pt idx="7">
                  <c:v>57</c:v>
                </c:pt>
              </c:numCache>
            </c:numRef>
          </c:val>
          <c:smooth val="0"/>
        </c:ser>
        <c:ser>
          <c:idx val="13"/>
          <c:order val="10"/>
          <c:tx>
            <c:v>NC 65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Data'!$B$15:$I$15</c:f>
              <c:numCache>
                <c:formatCode>General</c:formatCode>
                <c:ptCount val="8"/>
                <c:pt idx="0">
                  <c:v>80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66</c:v>
                </c:pt>
                <c:pt idx="5">
                  <c:v>64</c:v>
                </c:pt>
                <c:pt idx="6">
                  <c:v>63</c:v>
                </c:pt>
                <c:pt idx="7">
                  <c:v>62</c:v>
                </c:pt>
              </c:numCache>
            </c:numRef>
          </c:val>
          <c:smooth val="0"/>
        </c:ser>
        <c:ser>
          <c:idx val="14"/>
          <c:order val="11"/>
          <c:tx>
            <c:v>NC 70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Data'!$B$16:$I$16</c:f>
              <c:numCache>
                <c:formatCode>General</c:formatCode>
                <c:ptCount val="8"/>
                <c:pt idx="0">
                  <c:v>83</c:v>
                </c:pt>
                <c:pt idx="1">
                  <c:v>79</c:v>
                </c:pt>
                <c:pt idx="2">
                  <c:v>75</c:v>
                </c:pt>
                <c:pt idx="3">
                  <c:v>73</c:v>
                </c:pt>
                <c:pt idx="4">
                  <c:v>71</c:v>
                </c:pt>
                <c:pt idx="5">
                  <c:v>69</c:v>
                </c:pt>
                <c:pt idx="6">
                  <c:v>68</c:v>
                </c:pt>
                <c:pt idx="7">
                  <c:v>67</c:v>
                </c:pt>
              </c:numCache>
            </c:numRef>
          </c:val>
          <c:smooth val="0"/>
        </c:ser>
        <c:ser>
          <c:idx val="0"/>
          <c:order val="12"/>
          <c:tx>
            <c:v>Classroom 120</c:v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val>
            <c:numRef>
              <c:f>Sheet1!$B$5:$I$5</c:f>
              <c:numCache>
                <c:formatCode>0.0</c:formatCode>
                <c:ptCount val="8"/>
                <c:pt idx="0">
                  <c:v>44</c:v>
                </c:pt>
                <c:pt idx="1">
                  <c:v>47</c:v>
                </c:pt>
                <c:pt idx="2">
                  <c:v>38</c:v>
                </c:pt>
                <c:pt idx="3">
                  <c:v>25</c:v>
                </c:pt>
                <c:pt idx="4">
                  <c:v>20</c:v>
                </c:pt>
                <c:pt idx="5">
                  <c:v>16</c:v>
                </c:pt>
                <c:pt idx="6">
                  <c:v>26</c:v>
                </c:pt>
                <c:pt idx="7">
                  <c:v>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261504"/>
        <c:axId val="345260384"/>
      </c:lineChart>
      <c:catAx>
        <c:axId val="345261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Octave Band Center Frequency (Hz)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45260384"/>
        <c:crosses val="autoZero"/>
        <c:auto val="1"/>
        <c:lblAlgn val="ctr"/>
        <c:lblOffset val="100"/>
        <c:noMultiLvlLbl val="0"/>
      </c:catAx>
      <c:valAx>
        <c:axId val="345260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Sound Pressure Level (dB re: 20 µPa</a:t>
                </a:r>
              </a:p>
            </c:rich>
          </c:tx>
          <c:layout>
            <c:manualLayout>
              <c:xMode val="edge"/>
              <c:yMode val="edge"/>
              <c:x val="1.1887810042209841E-3"/>
              <c:y val="0.109393587967275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5261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146974043295"/>
          <c:y val="5.3101617185614312E-2"/>
          <c:w val="0.62442683739356275"/>
          <c:h val="0.70304526561261671"/>
        </c:manualLayout>
      </c:layout>
      <c:barChart>
        <c:barDir val="col"/>
        <c:grouping val="clustered"/>
        <c:varyColors val="0"/>
        <c:ser>
          <c:idx val="0"/>
          <c:order val="0"/>
          <c:tx>
            <c:v>Acutal Costs</c:v>
          </c:tx>
          <c:spPr>
            <a:solidFill>
              <a:schemeClr val="accent6"/>
            </a:solidFill>
          </c:spPr>
          <c:invertIfNegative val="0"/>
          <c:cat>
            <c:strRef>
              <c:f>Sheet3!$A$3:$A$14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Sheet3!$C$3:$C$14</c:f>
              <c:numCache>
                <c:formatCode>#,##0</c:formatCode>
                <c:ptCount val="12"/>
                <c:pt idx="0">
                  <c:v>37800</c:v>
                </c:pt>
                <c:pt idx="1">
                  <c:v>45600</c:v>
                </c:pt>
                <c:pt idx="2">
                  <c:v>43200</c:v>
                </c:pt>
                <c:pt idx="3">
                  <c:v>47400</c:v>
                </c:pt>
                <c:pt idx="4">
                  <c:v>54000</c:v>
                </c:pt>
                <c:pt idx="5">
                  <c:v>55200</c:v>
                </c:pt>
                <c:pt idx="6">
                  <c:v>63000</c:v>
                </c:pt>
                <c:pt idx="7">
                  <c:v>60600</c:v>
                </c:pt>
                <c:pt idx="8">
                  <c:v>66600</c:v>
                </c:pt>
                <c:pt idx="9">
                  <c:v>60000</c:v>
                </c:pt>
                <c:pt idx="10" formatCode="General">
                  <c:v>46800</c:v>
                </c:pt>
                <c:pt idx="11">
                  <c:v>44400</c:v>
                </c:pt>
              </c:numCache>
            </c:numRef>
          </c:val>
        </c:ser>
        <c:ser>
          <c:idx val="1"/>
          <c:order val="1"/>
          <c:tx>
            <c:v>Modeled Costs</c:v>
          </c:tx>
          <c:spPr>
            <a:solidFill>
              <a:schemeClr val="accent5"/>
            </a:solidFill>
          </c:spPr>
          <c:invertIfNegative val="0"/>
          <c:cat>
            <c:strRef>
              <c:f>Sheet3!$A$3:$A$14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Sheet3!$E$3:$E$14</c:f>
              <c:numCache>
                <c:formatCode>#,##0</c:formatCode>
                <c:ptCount val="12"/>
                <c:pt idx="0">
                  <c:v>71975</c:v>
                </c:pt>
                <c:pt idx="1">
                  <c:v>65439</c:v>
                </c:pt>
                <c:pt idx="2">
                  <c:v>76295</c:v>
                </c:pt>
                <c:pt idx="3">
                  <c:v>71727</c:v>
                </c:pt>
                <c:pt idx="4">
                  <c:v>65024</c:v>
                </c:pt>
                <c:pt idx="5">
                  <c:v>73716</c:v>
                </c:pt>
                <c:pt idx="6" formatCode="General">
                  <c:v>82058</c:v>
                </c:pt>
                <c:pt idx="7">
                  <c:v>78127</c:v>
                </c:pt>
                <c:pt idx="8">
                  <c:v>102526</c:v>
                </c:pt>
                <c:pt idx="9">
                  <c:v>80010</c:v>
                </c:pt>
                <c:pt idx="10">
                  <c:v>71517</c:v>
                </c:pt>
                <c:pt idx="11">
                  <c:v>70136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6229904"/>
        <c:axId val="426228224"/>
      </c:barChart>
      <c:catAx>
        <c:axId val="426229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6228224"/>
        <c:crosses val="autoZero"/>
        <c:auto val="1"/>
        <c:lblAlgn val="ctr"/>
        <c:lblOffset val="100"/>
        <c:noMultiLvlLbl val="0"/>
      </c:catAx>
      <c:valAx>
        <c:axId val="426228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Monthly Electrical Load </a:t>
                </a:r>
                <a:endParaRPr lang="en-US" dirty="0" smtClean="0"/>
              </a:p>
              <a:p>
                <a:pPr>
                  <a:defRPr/>
                </a:pPr>
                <a:r>
                  <a:rPr lang="en-US" dirty="0" smtClean="0"/>
                  <a:t>( </a:t>
                </a:r>
                <a:r>
                  <a:rPr lang="en-US" dirty="0"/>
                  <a:t>kWh)</a:t>
                </a:r>
              </a:p>
            </c:rich>
          </c:tx>
          <c:layout>
            <c:manualLayout>
              <c:xMode val="edge"/>
              <c:yMode val="edge"/>
              <c:x val="2.3504273504273549E-2"/>
              <c:y val="5.758085452931707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426229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5653365598707"/>
          <c:y val="0.10270726159230098"/>
          <c:w val="0.66673575844945676"/>
          <c:h val="0.73312064322870363"/>
        </c:manualLayout>
      </c:layout>
      <c:lineChart>
        <c:grouping val="standard"/>
        <c:varyColors val="0"/>
        <c:ser>
          <c:idx val="3"/>
          <c:order val="0"/>
          <c:tx>
            <c:v>NC 15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Data'!$B$5:$I$5</c:f>
              <c:numCache>
                <c:formatCode>General</c:formatCode>
                <c:ptCount val="8"/>
                <c:pt idx="0">
                  <c:v>47</c:v>
                </c:pt>
                <c:pt idx="1">
                  <c:v>36</c:v>
                </c:pt>
                <c:pt idx="2">
                  <c:v>29</c:v>
                </c:pt>
                <c:pt idx="3">
                  <c:v>22</c:v>
                </c:pt>
                <c:pt idx="4">
                  <c:v>17</c:v>
                </c:pt>
                <c:pt idx="5">
                  <c:v>14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smooth val="0"/>
        </c:ser>
        <c:ser>
          <c:idx val="4"/>
          <c:order val="1"/>
          <c:tx>
            <c:v>NC 20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Data'!$B$6:$I$6</c:f>
              <c:numCache>
                <c:formatCode>General</c:formatCode>
                <c:ptCount val="8"/>
                <c:pt idx="0">
                  <c:v>51</c:v>
                </c:pt>
                <c:pt idx="1">
                  <c:v>40</c:v>
                </c:pt>
                <c:pt idx="2">
                  <c:v>33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17</c:v>
                </c:pt>
                <c:pt idx="7">
                  <c:v>16</c:v>
                </c:pt>
              </c:numCache>
            </c:numRef>
          </c:val>
          <c:smooth val="0"/>
        </c:ser>
        <c:ser>
          <c:idx val="5"/>
          <c:order val="2"/>
          <c:tx>
            <c:v>NC 25</c:v>
          </c:tx>
          <c:spPr>
            <a:ln>
              <a:solidFill>
                <a:prstClr val="black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Data'!$B$7:$I$7</c:f>
              <c:numCache>
                <c:formatCode>General</c:formatCode>
                <c:ptCount val="8"/>
                <c:pt idx="0">
                  <c:v>54</c:v>
                </c:pt>
                <c:pt idx="1">
                  <c:v>44</c:v>
                </c:pt>
                <c:pt idx="2">
                  <c:v>37</c:v>
                </c:pt>
                <c:pt idx="3">
                  <c:v>31</c:v>
                </c:pt>
                <c:pt idx="4">
                  <c:v>27</c:v>
                </c:pt>
                <c:pt idx="5">
                  <c:v>24</c:v>
                </c:pt>
                <c:pt idx="6">
                  <c:v>22</c:v>
                </c:pt>
                <c:pt idx="7">
                  <c:v>21</c:v>
                </c:pt>
              </c:numCache>
            </c:numRef>
          </c:val>
          <c:smooth val="0"/>
        </c:ser>
        <c:ser>
          <c:idx val="6"/>
          <c:order val="3"/>
          <c:tx>
            <c:v>NC 30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Data'!$B$8:$I$8</c:f>
              <c:numCache>
                <c:formatCode>General</c:formatCode>
                <c:ptCount val="8"/>
                <c:pt idx="0">
                  <c:v>57</c:v>
                </c:pt>
                <c:pt idx="1">
                  <c:v>48</c:v>
                </c:pt>
                <c:pt idx="2">
                  <c:v>41</c:v>
                </c:pt>
                <c:pt idx="3">
                  <c:v>35</c:v>
                </c:pt>
                <c:pt idx="4">
                  <c:v>31</c:v>
                </c:pt>
                <c:pt idx="5">
                  <c:v>29</c:v>
                </c:pt>
                <c:pt idx="6">
                  <c:v>28</c:v>
                </c:pt>
                <c:pt idx="7">
                  <c:v>27</c:v>
                </c:pt>
              </c:numCache>
            </c:numRef>
          </c:val>
          <c:smooth val="0"/>
        </c:ser>
        <c:ser>
          <c:idx val="7"/>
          <c:order val="4"/>
          <c:tx>
            <c:v>NC 35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Data'!$B$9:$I$9</c:f>
              <c:numCache>
                <c:formatCode>General</c:formatCode>
                <c:ptCount val="8"/>
                <c:pt idx="0">
                  <c:v>60</c:v>
                </c:pt>
                <c:pt idx="1">
                  <c:v>52</c:v>
                </c:pt>
                <c:pt idx="2">
                  <c:v>45</c:v>
                </c:pt>
                <c:pt idx="3">
                  <c:v>40</c:v>
                </c:pt>
                <c:pt idx="4">
                  <c:v>36</c:v>
                </c:pt>
                <c:pt idx="5">
                  <c:v>34</c:v>
                </c:pt>
                <c:pt idx="6">
                  <c:v>33</c:v>
                </c:pt>
                <c:pt idx="7">
                  <c:v>32</c:v>
                </c:pt>
              </c:numCache>
            </c:numRef>
          </c:val>
          <c:smooth val="0"/>
        </c:ser>
        <c:ser>
          <c:idx val="8"/>
          <c:order val="5"/>
          <c:tx>
            <c:v>NC 40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Data'!$B$10:$I$10</c:f>
              <c:numCache>
                <c:formatCode>General</c:formatCode>
                <c:ptCount val="8"/>
                <c:pt idx="0">
                  <c:v>64</c:v>
                </c:pt>
                <c:pt idx="1">
                  <c:v>56</c:v>
                </c:pt>
                <c:pt idx="2">
                  <c:v>50</c:v>
                </c:pt>
                <c:pt idx="3">
                  <c:v>45</c:v>
                </c:pt>
                <c:pt idx="4">
                  <c:v>41</c:v>
                </c:pt>
                <c:pt idx="5">
                  <c:v>39</c:v>
                </c:pt>
                <c:pt idx="6">
                  <c:v>38</c:v>
                </c:pt>
                <c:pt idx="7">
                  <c:v>37</c:v>
                </c:pt>
              </c:numCache>
            </c:numRef>
          </c:val>
          <c:smooth val="0"/>
        </c:ser>
        <c:ser>
          <c:idx val="9"/>
          <c:order val="6"/>
          <c:tx>
            <c:v>NC 45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Data'!$B$11:$I$11</c:f>
              <c:numCache>
                <c:formatCode>General</c:formatCode>
                <c:ptCount val="8"/>
                <c:pt idx="0">
                  <c:v>67</c:v>
                </c:pt>
                <c:pt idx="1">
                  <c:v>60</c:v>
                </c:pt>
                <c:pt idx="2">
                  <c:v>54</c:v>
                </c:pt>
                <c:pt idx="3">
                  <c:v>49</c:v>
                </c:pt>
                <c:pt idx="4">
                  <c:v>46</c:v>
                </c:pt>
                <c:pt idx="5">
                  <c:v>44</c:v>
                </c:pt>
                <c:pt idx="6">
                  <c:v>43</c:v>
                </c:pt>
                <c:pt idx="7">
                  <c:v>42</c:v>
                </c:pt>
              </c:numCache>
            </c:numRef>
          </c:val>
          <c:smooth val="0"/>
        </c:ser>
        <c:ser>
          <c:idx val="10"/>
          <c:order val="7"/>
          <c:tx>
            <c:v>NC 50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Data'!$B$12:$I$12</c:f>
              <c:numCache>
                <c:formatCode>General</c:formatCode>
                <c:ptCount val="8"/>
                <c:pt idx="0">
                  <c:v>71</c:v>
                </c:pt>
                <c:pt idx="1">
                  <c:v>64</c:v>
                </c:pt>
                <c:pt idx="2">
                  <c:v>58</c:v>
                </c:pt>
                <c:pt idx="3">
                  <c:v>54</c:v>
                </c:pt>
                <c:pt idx="4">
                  <c:v>51</c:v>
                </c:pt>
                <c:pt idx="5">
                  <c:v>49</c:v>
                </c:pt>
                <c:pt idx="6">
                  <c:v>48</c:v>
                </c:pt>
                <c:pt idx="7">
                  <c:v>47</c:v>
                </c:pt>
              </c:numCache>
            </c:numRef>
          </c:val>
          <c:smooth val="0"/>
        </c:ser>
        <c:ser>
          <c:idx val="11"/>
          <c:order val="8"/>
          <c:tx>
            <c:v>NC 55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Data'!$B$13:$I$13</c:f>
              <c:numCache>
                <c:formatCode>General</c:formatCode>
                <c:ptCount val="8"/>
                <c:pt idx="0">
                  <c:v>74</c:v>
                </c:pt>
                <c:pt idx="1">
                  <c:v>67</c:v>
                </c:pt>
                <c:pt idx="2">
                  <c:v>62</c:v>
                </c:pt>
                <c:pt idx="3">
                  <c:v>58</c:v>
                </c:pt>
                <c:pt idx="4">
                  <c:v>56</c:v>
                </c:pt>
                <c:pt idx="5">
                  <c:v>54</c:v>
                </c:pt>
                <c:pt idx="6">
                  <c:v>53</c:v>
                </c:pt>
                <c:pt idx="7">
                  <c:v>52</c:v>
                </c:pt>
              </c:numCache>
            </c:numRef>
          </c:val>
          <c:smooth val="0"/>
        </c:ser>
        <c:ser>
          <c:idx val="12"/>
          <c:order val="9"/>
          <c:tx>
            <c:v>NC 60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Data'!$B$14:$I$14</c:f>
              <c:numCache>
                <c:formatCode>General</c:formatCode>
                <c:ptCount val="8"/>
                <c:pt idx="0">
                  <c:v>77</c:v>
                </c:pt>
                <c:pt idx="1">
                  <c:v>71</c:v>
                </c:pt>
                <c:pt idx="2">
                  <c:v>67</c:v>
                </c:pt>
                <c:pt idx="3">
                  <c:v>63</c:v>
                </c:pt>
                <c:pt idx="4">
                  <c:v>61</c:v>
                </c:pt>
                <c:pt idx="5">
                  <c:v>59</c:v>
                </c:pt>
                <c:pt idx="6">
                  <c:v>58</c:v>
                </c:pt>
                <c:pt idx="7">
                  <c:v>57</c:v>
                </c:pt>
              </c:numCache>
            </c:numRef>
          </c:val>
          <c:smooth val="0"/>
        </c:ser>
        <c:ser>
          <c:idx val="13"/>
          <c:order val="10"/>
          <c:tx>
            <c:v>NC 65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Data'!$B$15:$I$15</c:f>
              <c:numCache>
                <c:formatCode>General</c:formatCode>
                <c:ptCount val="8"/>
                <c:pt idx="0">
                  <c:v>80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66</c:v>
                </c:pt>
                <c:pt idx="5">
                  <c:v>64</c:v>
                </c:pt>
                <c:pt idx="6">
                  <c:v>63</c:v>
                </c:pt>
                <c:pt idx="7">
                  <c:v>62</c:v>
                </c:pt>
              </c:numCache>
            </c:numRef>
          </c:val>
          <c:smooth val="0"/>
        </c:ser>
        <c:ser>
          <c:idx val="14"/>
          <c:order val="11"/>
          <c:tx>
            <c:v>NC 70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'D:\Thesis\Spring Work\Acoustics\Measurement Trip\Site Measurement Data\Background Levels\[bnl120-1.xlsx]BNL-Octave Bands'!$B$3:$I$3</c:f>
              <c:numCache>
                <c:formatCode>General</c:formatCode>
                <c:ptCount val="8"/>
                <c:pt idx="0">
                  <c:v>63</c:v>
                </c:pt>
                <c:pt idx="1">
                  <c:v>125</c:v>
                </c:pt>
                <c:pt idx="2">
                  <c:v>250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4000</c:v>
                </c:pt>
                <c:pt idx="7">
                  <c:v>8000</c:v>
                </c:pt>
              </c:numCache>
            </c:numRef>
          </c:cat>
          <c:val>
            <c:numRef>
              <c:f>'D:\Acoustics\Spreadsheet Calculators\[NC Calculator and dBA Calculator.xlsx]NC Curves Data'!$B$16:$I$16</c:f>
              <c:numCache>
                <c:formatCode>General</c:formatCode>
                <c:ptCount val="8"/>
                <c:pt idx="0">
                  <c:v>83</c:v>
                </c:pt>
                <c:pt idx="1">
                  <c:v>79</c:v>
                </c:pt>
                <c:pt idx="2">
                  <c:v>75</c:v>
                </c:pt>
                <c:pt idx="3">
                  <c:v>73</c:v>
                </c:pt>
                <c:pt idx="4">
                  <c:v>71</c:v>
                </c:pt>
                <c:pt idx="5">
                  <c:v>69</c:v>
                </c:pt>
                <c:pt idx="6">
                  <c:v>68</c:v>
                </c:pt>
                <c:pt idx="7">
                  <c:v>67</c:v>
                </c:pt>
              </c:numCache>
            </c:numRef>
          </c:val>
          <c:smooth val="0"/>
        </c:ser>
        <c:ser>
          <c:idx val="0"/>
          <c:order val="12"/>
          <c:tx>
            <c:v>Classroom 120</c:v>
          </c:tx>
          <c:spPr>
            <a:ln>
              <a:solidFill>
                <a:srgbClr val="00B0F0"/>
              </a:solidFill>
            </a:ln>
          </c:spPr>
          <c:marker>
            <c:symbol val="square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val>
            <c:numRef>
              <c:f>Sheet1!$B$6:$I$6</c:f>
              <c:numCache>
                <c:formatCode>0.0</c:formatCode>
                <c:ptCount val="8"/>
                <c:pt idx="0">
                  <c:v>42</c:v>
                </c:pt>
                <c:pt idx="1">
                  <c:v>45</c:v>
                </c:pt>
                <c:pt idx="2">
                  <c:v>37</c:v>
                </c:pt>
                <c:pt idx="3">
                  <c:v>32</c:v>
                </c:pt>
                <c:pt idx="4">
                  <c:v>20</c:v>
                </c:pt>
                <c:pt idx="5">
                  <c:v>13</c:v>
                </c:pt>
                <c:pt idx="6">
                  <c:v>22</c:v>
                </c:pt>
                <c:pt idx="7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6715600"/>
        <c:axId val="426716160"/>
      </c:lineChart>
      <c:catAx>
        <c:axId val="426715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Octave Band Center Frequency (Hz)</a:t>
                </a:r>
              </a:p>
            </c:rich>
          </c:tx>
          <c:layout>
            <c:manualLayout>
              <c:xMode val="edge"/>
              <c:yMode val="edge"/>
              <c:x val="0.23458268944917771"/>
              <c:y val="0.925312892548710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6716160"/>
        <c:crosses val="autoZero"/>
        <c:auto val="1"/>
        <c:lblAlgn val="ctr"/>
        <c:lblOffset val="100"/>
        <c:noMultiLvlLbl val="0"/>
      </c:catAx>
      <c:valAx>
        <c:axId val="426716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Sound Pressure Level (dB re: 20 µPa</a:t>
                </a:r>
              </a:p>
            </c:rich>
          </c:tx>
          <c:layout>
            <c:manualLayout>
              <c:xMode val="edge"/>
              <c:yMode val="edge"/>
              <c:x val="2.7789293074909373E-2"/>
              <c:y val="0.163280961606930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671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14937075173312"/>
          <c:y val="7.3721910259225629E-2"/>
          <c:w val="0.63241267918433253"/>
          <c:h val="0.5730620823791448"/>
        </c:manualLayout>
      </c:layout>
      <c:barChart>
        <c:barDir val="col"/>
        <c:grouping val="clustered"/>
        <c:varyColors val="0"/>
        <c:ser>
          <c:idx val="0"/>
          <c:order val="0"/>
          <c:tx>
            <c:v>Current Design</c:v>
          </c:tx>
          <c:spPr>
            <a:solidFill>
              <a:schemeClr val="accent6"/>
            </a:solidFill>
          </c:spPr>
          <c:invertIfNegative val="0"/>
          <c:cat>
            <c:strRef>
              <c:f>'Cost Validation'!$A$3:$A$14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'Cost Validation'!$D$3:$D$14</c:f>
              <c:numCache>
                <c:formatCode>_("$"* #,##0.00_);_("$"* \(#,##0.00\);_("$"* "-"??_);_(@_)</c:formatCode>
                <c:ptCount val="12"/>
                <c:pt idx="0">
                  <c:v>25426</c:v>
                </c:pt>
                <c:pt idx="1">
                  <c:v>24374</c:v>
                </c:pt>
                <c:pt idx="2">
                  <c:v>13139</c:v>
                </c:pt>
                <c:pt idx="3">
                  <c:v>5903</c:v>
                </c:pt>
                <c:pt idx="4">
                  <c:v>14877</c:v>
                </c:pt>
                <c:pt idx="5">
                  <c:v>22918</c:v>
                </c:pt>
                <c:pt idx="6">
                  <c:v>33168</c:v>
                </c:pt>
                <c:pt idx="7">
                  <c:v>25348</c:v>
                </c:pt>
                <c:pt idx="8">
                  <c:v>14808</c:v>
                </c:pt>
                <c:pt idx="9">
                  <c:v>7916</c:v>
                </c:pt>
                <c:pt idx="10">
                  <c:v>10341</c:v>
                </c:pt>
                <c:pt idx="11">
                  <c:v>21572</c:v>
                </c:pt>
              </c:numCache>
            </c:numRef>
          </c:val>
        </c:ser>
        <c:ser>
          <c:idx val="2"/>
          <c:order val="1"/>
          <c:tx>
            <c:v>Geothermal Redesign</c:v>
          </c:tx>
          <c:spPr>
            <a:solidFill>
              <a:schemeClr val="accent5"/>
            </a:solidFill>
          </c:spPr>
          <c:invertIfNegative val="0"/>
          <c:val>
            <c:numRef>
              <c:f>'Cost Validation'!$G$3:$G$14</c:f>
              <c:numCache>
                <c:formatCode>_("$"* #,##0.00_);_("$"* \(#,##0.00\);_("$"* "-"??_);_(@_)</c:formatCode>
                <c:ptCount val="12"/>
                <c:pt idx="0">
                  <c:v>20673</c:v>
                </c:pt>
                <c:pt idx="1">
                  <c:v>19247</c:v>
                </c:pt>
                <c:pt idx="2">
                  <c:v>14406</c:v>
                </c:pt>
                <c:pt idx="3">
                  <c:v>7194</c:v>
                </c:pt>
                <c:pt idx="4">
                  <c:v>8840</c:v>
                </c:pt>
                <c:pt idx="5">
                  <c:v>12966</c:v>
                </c:pt>
                <c:pt idx="6">
                  <c:v>17933</c:v>
                </c:pt>
                <c:pt idx="7">
                  <c:v>15640</c:v>
                </c:pt>
                <c:pt idx="8">
                  <c:v>10694</c:v>
                </c:pt>
                <c:pt idx="9">
                  <c:v>6696</c:v>
                </c:pt>
                <c:pt idx="10">
                  <c:v>9586</c:v>
                </c:pt>
                <c:pt idx="11">
                  <c:v>17747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6718960"/>
        <c:axId val="426719520"/>
      </c:barChart>
      <c:catAx>
        <c:axId val="42671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6719520"/>
        <c:crosses val="autoZero"/>
        <c:auto val="1"/>
        <c:lblAlgn val="ctr"/>
        <c:lblOffset val="100"/>
        <c:noMultiLvlLbl val="0"/>
      </c:catAx>
      <c:valAx>
        <c:axId val="4267195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Monthly Natural Gas Costs ( $)</a:t>
                </a:r>
              </a:p>
            </c:rich>
          </c:tx>
          <c:layout>
            <c:manualLayout>
              <c:xMode val="edge"/>
              <c:yMode val="edge"/>
              <c:x val="3.0905789828289749E-2"/>
              <c:y val="2.740433886365615E-3"/>
            </c:manualLayout>
          </c:layout>
          <c:overlay val="0"/>
        </c:title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42671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56202416649628"/>
          <c:y val="8.2433531712259242E-2"/>
          <c:w val="0.14261743724342177"/>
          <c:h val="0.565510137925986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765481336015551E-2"/>
          <c:y val="0.22131447355874828"/>
          <c:w val="0.8378466286319749"/>
          <c:h val="0.76581543410672204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4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3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2.0265547824033388E-2"/>
                  <c:y val="-3.4740730204036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132773912016679E-2"/>
                  <c:y val="-8.437034478123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120817770704646"/>
                  <c:y val="1.48888843731584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9284498504817608E-2"/>
                  <c:y val="0.145025549481898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9373395644130762E-2"/>
                  <c:y val="4.46666531194753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Sheet2!$A$4:$A$10</c:f>
              <c:strCache>
                <c:ptCount val="7"/>
                <c:pt idx="0">
                  <c:v>Heating</c:v>
                </c:pt>
                <c:pt idx="1">
                  <c:v>Cooling</c:v>
                </c:pt>
                <c:pt idx="2">
                  <c:v>Air System Fans</c:v>
                </c:pt>
                <c:pt idx="3">
                  <c:v>Pumps</c:v>
                </c:pt>
                <c:pt idx="4">
                  <c:v>Lights</c:v>
                </c:pt>
                <c:pt idx="5">
                  <c:v>Electrical Equipment/
Receptacles</c:v>
                </c:pt>
                <c:pt idx="6">
                  <c:v>Misc. Fuel</c:v>
                </c:pt>
              </c:strCache>
            </c:strRef>
          </c:cat>
          <c:val>
            <c:numRef>
              <c:f>Sheet2!$H$4:$H$10</c:f>
              <c:numCache>
                <c:formatCode>0%</c:formatCode>
                <c:ptCount val="7"/>
                <c:pt idx="0">
                  <c:v>0.23880139126156671</c:v>
                </c:pt>
                <c:pt idx="1">
                  <c:v>0.10934214584586177</c:v>
                </c:pt>
                <c:pt idx="2">
                  <c:v>5.3822659686886425E-2</c:v>
                </c:pt>
                <c:pt idx="3">
                  <c:v>6.580982680586803E-3</c:v>
                </c:pt>
                <c:pt idx="4">
                  <c:v>0.12197762320359162</c:v>
                </c:pt>
                <c:pt idx="5">
                  <c:v>0.40545608695713431</c:v>
                </c:pt>
                <c:pt idx="6">
                  <c:v>6.4018875639449468E-2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tx2">
        <a:lumMod val="75000"/>
      </a:schemeClr>
    </a:solidFill>
    <a:ln w="9525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026616837570164"/>
          <c:y val="5.0925925925925923E-2"/>
          <c:w val="0.5767788716295672"/>
          <c:h val="0.718417177019539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Sheet5!$I$2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Sheet5!$H$3:$H$14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Sheet5!$I$3:$I$14</c:f>
              <c:numCache>
                <c:formatCode>0.00E+00</c:formatCode>
                <c:ptCount val="12"/>
                <c:pt idx="0">
                  <c:v>3778422.4285714277</c:v>
                </c:pt>
                <c:pt idx="1">
                  <c:v>3561271.7142857141</c:v>
                </c:pt>
                <c:pt idx="2">
                  <c:v>7795.7106428571424</c:v>
                </c:pt>
                <c:pt idx="3">
                  <c:v>84.037326428571433</c:v>
                </c:pt>
                <c:pt idx="4">
                  <c:v>6514.5214285714392</c:v>
                </c:pt>
                <c:pt idx="5">
                  <c:v>18609.816214285696</c:v>
                </c:pt>
                <c:pt idx="6">
                  <c:v>1854.4671000000001</c:v>
                </c:pt>
                <c:pt idx="7">
                  <c:v>157.65141857142874</c:v>
                </c:pt>
                <c:pt idx="8">
                  <c:v>0.30183949285714318</c:v>
                </c:pt>
                <c:pt idx="9">
                  <c:v>7.2962640000000106E-2</c:v>
                </c:pt>
                <c:pt idx="10">
                  <c:v>201.08156142857138</c:v>
                </c:pt>
                <c:pt idx="11">
                  <c:v>445158.96428571473</c:v>
                </c:pt>
              </c:numCache>
            </c:numRef>
          </c:val>
        </c:ser>
        <c:ser>
          <c:idx val="1"/>
          <c:order val="1"/>
          <c:tx>
            <c:v>Natural Gas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Sheet5!$J$3:$J$14</c:f>
              <c:numCache>
                <c:formatCode>0.00E+00</c:formatCode>
                <c:ptCount val="12"/>
                <c:pt idx="0">
                  <c:v>222887.25616659012</c:v>
                </c:pt>
                <c:pt idx="1">
                  <c:v>221075.16465304061</c:v>
                </c:pt>
                <c:pt idx="2">
                  <c:v>4.5302287838737989</c:v>
                </c:pt>
                <c:pt idx="3">
                  <c:v>4.5302287838737989</c:v>
                </c:pt>
                <c:pt idx="4">
                  <c:v>201.14215800399614</c:v>
                </c:pt>
                <c:pt idx="5">
                  <c:v>1.1452418365632941</c:v>
                </c:pt>
                <c:pt idx="6">
                  <c:v>169.06813821416981</c:v>
                </c:pt>
                <c:pt idx="7">
                  <c:v>11.108120978058514</c:v>
                </c:pt>
                <c:pt idx="8">
                  <c:v>9.0604575677475925E-4</c:v>
                </c:pt>
                <c:pt idx="9">
                  <c:v>4.7114379352287435E-4</c:v>
                </c:pt>
                <c:pt idx="10">
                  <c:v>15.221568713815918</c:v>
                </c:pt>
                <c:pt idx="11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724000"/>
        <c:axId val="426724560"/>
      </c:barChart>
      <c:catAx>
        <c:axId val="42672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6724560"/>
        <c:crosses val="autoZero"/>
        <c:auto val="1"/>
        <c:lblAlgn val="ctr"/>
        <c:lblOffset val="100"/>
        <c:noMultiLvlLbl val="0"/>
      </c:catAx>
      <c:valAx>
        <c:axId val="42672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Pounds of Pollutant per Year</a:t>
                </a:r>
              </a:p>
            </c:rich>
          </c:tx>
          <c:layout>
            <c:manualLayout>
              <c:xMode val="edge"/>
              <c:yMode val="edge"/>
              <c:x val="4.159455246047189E-2"/>
              <c:y val="0.102365648041312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672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75000"/>
      </a:schemeClr>
    </a:solidFill>
    <a:ln w="9525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946960942970124E-2"/>
          <c:y val="0.25817993888259516"/>
          <c:w val="0.81035180897739245"/>
          <c:h val="0.48415421560440103"/>
        </c:manualLayout>
      </c:layout>
      <c:pie3DChart>
        <c:varyColors val="1"/>
        <c:ser>
          <c:idx val="0"/>
          <c:order val="0"/>
          <c:tx>
            <c:v>Site Energy Comparison</c:v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Sheet5!$A$40:$B$40</c:f>
              <c:strCache>
                <c:ptCount val="2"/>
                <c:pt idx="0">
                  <c:v>Electricity</c:v>
                </c:pt>
                <c:pt idx="1">
                  <c:v>Natural Gas</c:v>
                </c:pt>
              </c:strCache>
            </c:strRef>
          </c:cat>
          <c:val>
            <c:numRef>
              <c:f>Sheet5!$A$38:$B$38</c:f>
              <c:numCache>
                <c:formatCode>0.0%</c:formatCode>
                <c:ptCount val="2"/>
                <c:pt idx="0">
                  <c:v>0.52641423941929688</c:v>
                </c:pt>
                <c:pt idx="1">
                  <c:v>0.47358576058070351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</c:chart>
  <c:spPr>
    <a:solidFill>
      <a:schemeClr val="tx2">
        <a:lumMod val="75000"/>
      </a:schemeClr>
    </a:solidFill>
    <a:ln w="9525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v>Source Energy Comparison</c:v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Sheet5!$A$40:$B$40</c:f>
              <c:strCache>
                <c:ptCount val="2"/>
                <c:pt idx="0">
                  <c:v>Electricity</c:v>
                </c:pt>
                <c:pt idx="1">
                  <c:v>Natural Gas</c:v>
                </c:pt>
              </c:strCache>
            </c:strRef>
          </c:cat>
          <c:val>
            <c:numRef>
              <c:f>Sheet5!$D$38:$E$38</c:f>
              <c:numCache>
                <c:formatCode>0.0%</c:formatCode>
                <c:ptCount val="2"/>
                <c:pt idx="0">
                  <c:v>0.7987855230362354</c:v>
                </c:pt>
                <c:pt idx="1">
                  <c:v>0.20121447696376446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</c:chart>
  <c:spPr>
    <a:solidFill>
      <a:schemeClr val="tx2">
        <a:lumMod val="75000"/>
      </a:schemeClr>
    </a:solidFill>
    <a:ln w="9525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41666666666669"/>
          <c:y val="5.391221930592012E-2"/>
          <c:w val="0.75136111111111115"/>
          <c:h val="0.71590259550889501"/>
        </c:manualLayout>
      </c:layout>
      <c:scatterChart>
        <c:scatterStyle val="lineMarker"/>
        <c:varyColors val="0"/>
        <c:ser>
          <c:idx val="0"/>
          <c:order val="0"/>
          <c:tx>
            <c:v>Total</c:v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0.14761395450568679"/>
                  <c:y val="2.4791484397783586E-2"/>
                </c:manualLayout>
              </c:layout>
              <c:numFmt formatCode="General" sourceLinked="0"/>
            </c:trendlineLbl>
          </c:trendline>
          <c:xVal>
            <c:numRef>
              <c:f>Sheet1!$A$2:$A$8</c:f>
              <c:numCache>
                <c:formatCode>General</c:formatCode>
                <c:ptCount val="7"/>
                <c:pt idx="0">
                  <c:v>72</c:v>
                </c:pt>
                <c:pt idx="1">
                  <c:v>60</c:v>
                </c:pt>
                <c:pt idx="2">
                  <c:v>48</c:v>
                </c:pt>
                <c:pt idx="3">
                  <c:v>36</c:v>
                </c:pt>
                <c:pt idx="4">
                  <c:v>30</c:v>
                </c:pt>
                <c:pt idx="5">
                  <c:v>24</c:v>
                </c:pt>
                <c:pt idx="6">
                  <c:v>18</c:v>
                </c:pt>
              </c:numCache>
            </c:numRef>
          </c:xVal>
          <c:yVal>
            <c:numRef>
              <c:f>Sheet1!$F$2:$F$8</c:f>
              <c:numCache>
                <c:formatCode>General</c:formatCode>
                <c:ptCount val="7"/>
                <c:pt idx="0">
                  <c:v>186</c:v>
                </c:pt>
                <c:pt idx="1">
                  <c:v>140</c:v>
                </c:pt>
                <c:pt idx="2">
                  <c:v>102.4</c:v>
                </c:pt>
                <c:pt idx="3">
                  <c:v>68.5</c:v>
                </c:pt>
                <c:pt idx="4">
                  <c:v>52.449999999999996</c:v>
                </c:pt>
                <c:pt idx="5">
                  <c:v>38.050000000000004</c:v>
                </c:pt>
                <c:pt idx="6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730160"/>
        <c:axId val="426730720"/>
      </c:scatterChart>
      <c:valAx>
        <c:axId val="42673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Diameter of Bore (inches)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26730720"/>
        <c:crosses val="autoZero"/>
        <c:crossBetween val="midCat"/>
      </c:valAx>
      <c:valAx>
        <c:axId val="4267307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Cost ($/vertical linear foot)</a:t>
                </a:r>
              </a:p>
            </c:rich>
          </c:tx>
          <c:layout>
            <c:manualLayout>
              <c:xMode val="edge"/>
              <c:yMode val="edge"/>
              <c:x val="3.888888888888889E-2"/>
              <c:y val="7.837962962962963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673016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'Expensive Cost Per Bore'!$P$4:$P$5</c:f>
              <c:strCache>
                <c:ptCount val="2"/>
                <c:pt idx="0">
                  <c:v>Pile Boring and Filling</c:v>
                </c:pt>
                <c:pt idx="1">
                  <c:v>Piping</c:v>
                </c:pt>
              </c:strCache>
            </c:strRef>
          </c:cat>
          <c:val>
            <c:numRef>
              <c:f>'Expensive Cost Per Bore'!$O$4:$O$5</c:f>
              <c:numCache>
                <c:formatCode>0.0%</c:formatCode>
                <c:ptCount val="2"/>
                <c:pt idx="0">
                  <c:v>0.83150284761563287</c:v>
                </c:pt>
                <c:pt idx="1">
                  <c:v>0.16849715238436733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'horizontal bore'!$L$4:$L$5</c:f>
              <c:strCache>
                <c:ptCount val="2"/>
                <c:pt idx="0">
                  <c:v>Trenching, Filling, Removal</c:v>
                </c:pt>
                <c:pt idx="1">
                  <c:v>Piping</c:v>
                </c:pt>
              </c:strCache>
            </c:strRef>
          </c:cat>
          <c:val>
            <c:numRef>
              <c:f>'horizontal bore'!$K$4:$K$5</c:f>
              <c:numCache>
                <c:formatCode>0%</c:formatCode>
                <c:ptCount val="2"/>
                <c:pt idx="0">
                  <c:v>0.81859914781304377</c:v>
                </c:pt>
                <c:pt idx="1">
                  <c:v>0.18140085218695606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'Original Design'!$I$2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'Original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'Original Design'!$I$3:$I$14</c:f>
              <c:numCache>
                <c:formatCode>0.00E+00</c:formatCode>
                <c:ptCount val="12"/>
                <c:pt idx="0">
                  <c:v>14790348</c:v>
                </c:pt>
                <c:pt idx="1">
                  <c:v>13940328</c:v>
                </c:pt>
                <c:pt idx="2">
                  <c:v>30515.718000000001</c:v>
                </c:pt>
                <c:pt idx="3">
                  <c:v>328.95774</c:v>
                </c:pt>
                <c:pt idx="4">
                  <c:v>25500.600000000002</c:v>
                </c:pt>
                <c:pt idx="5">
                  <c:v>72846.713999999978</c:v>
                </c:pt>
                <c:pt idx="6">
                  <c:v>7259.1708000000008</c:v>
                </c:pt>
                <c:pt idx="7">
                  <c:v>617.11451999999997</c:v>
                </c:pt>
                <c:pt idx="8">
                  <c:v>1.1815277999999998</c:v>
                </c:pt>
                <c:pt idx="9">
                  <c:v>0.28560672000000031</c:v>
                </c:pt>
                <c:pt idx="10">
                  <c:v>787.11851999999999</c:v>
                </c:pt>
                <c:pt idx="11">
                  <c:v>1742541</c:v>
                </c:pt>
              </c:numCache>
            </c:numRef>
          </c:val>
        </c:ser>
        <c:ser>
          <c:idx val="1"/>
          <c:order val="1"/>
          <c:tx>
            <c:v>Natural Gas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'Original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'Original Design'!$J$3:$J$14</c:f>
              <c:numCache>
                <c:formatCode>0.00E+00</c:formatCode>
                <c:ptCount val="12"/>
                <c:pt idx="0">
                  <c:v>468637.49886481155</c:v>
                </c:pt>
                <c:pt idx="1">
                  <c:v>464827.43789843109</c:v>
                </c:pt>
                <c:pt idx="2">
                  <c:v>9.5251524159514549</c:v>
                </c:pt>
                <c:pt idx="3">
                  <c:v>9.5251524159514549</c:v>
                </c:pt>
                <c:pt idx="4">
                  <c:v>422.91676726824403</c:v>
                </c:pt>
                <c:pt idx="5">
                  <c:v>2.407958530752528</c:v>
                </c:pt>
                <c:pt idx="6">
                  <c:v>355.47868816330862</c:v>
                </c:pt>
                <c:pt idx="7">
                  <c:v>23.355673723912975</c:v>
                </c:pt>
                <c:pt idx="8">
                  <c:v>1.9050304831902927E-3</c:v>
                </c:pt>
                <c:pt idx="9">
                  <c:v>9.906158512589529E-4</c:v>
                </c:pt>
                <c:pt idx="10">
                  <c:v>32.004512117596889</c:v>
                </c:pt>
                <c:pt idx="11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557136"/>
        <c:axId val="170557696"/>
      </c:barChart>
      <c:catAx>
        <c:axId val="17055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0557696"/>
        <c:crosses val="autoZero"/>
        <c:auto val="1"/>
        <c:lblAlgn val="ctr"/>
        <c:lblOffset val="100"/>
        <c:noMultiLvlLbl val="0"/>
      </c:catAx>
      <c:valAx>
        <c:axId val="17055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Pounds of Pollutant per Year</a:t>
                </a:r>
              </a:p>
            </c:rich>
          </c:tx>
          <c:layout>
            <c:manualLayout>
              <c:xMode val="edge"/>
              <c:yMode val="edge"/>
              <c:x val="5.2195827786099581E-3"/>
              <c:y val="0.10267406809699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055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75000"/>
      </a:schemeClr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9243841418951"/>
          <c:y val="4.9782240653545869E-2"/>
          <c:w val="0.65168462058438414"/>
          <c:h val="0.67887804731272838"/>
        </c:manualLayout>
      </c:layout>
      <c:barChart>
        <c:barDir val="col"/>
        <c:grouping val="clustered"/>
        <c:varyColors val="0"/>
        <c:ser>
          <c:idx val="0"/>
          <c:order val="0"/>
          <c:tx>
            <c:v>Acutal Costs</c:v>
          </c:tx>
          <c:spPr>
            <a:solidFill>
              <a:schemeClr val="accent6"/>
            </a:solidFill>
          </c:spPr>
          <c:invertIfNegative val="0"/>
          <c:cat>
            <c:strRef>
              <c:f>Sheet3!$A$3:$A$14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Sheet3!$B$3:$B$14</c:f>
              <c:numCache>
                <c:formatCode>0.0</c:formatCode>
                <c:ptCount val="12"/>
                <c:pt idx="0">
                  <c:v>311</c:v>
                </c:pt>
                <c:pt idx="1">
                  <c:v>307</c:v>
                </c:pt>
                <c:pt idx="2">
                  <c:v>246</c:v>
                </c:pt>
                <c:pt idx="3">
                  <c:v>122</c:v>
                </c:pt>
                <c:pt idx="4">
                  <c:v>93</c:v>
                </c:pt>
                <c:pt idx="5">
                  <c:v>38</c:v>
                </c:pt>
                <c:pt idx="6">
                  <c:v>43</c:v>
                </c:pt>
                <c:pt idx="7">
                  <c:v>46</c:v>
                </c:pt>
                <c:pt idx="8">
                  <c:v>54</c:v>
                </c:pt>
                <c:pt idx="9">
                  <c:v>96</c:v>
                </c:pt>
                <c:pt idx="10">
                  <c:v>216</c:v>
                </c:pt>
                <c:pt idx="11">
                  <c:v>200</c:v>
                </c:pt>
              </c:numCache>
            </c:numRef>
          </c:val>
        </c:ser>
        <c:ser>
          <c:idx val="1"/>
          <c:order val="1"/>
          <c:tx>
            <c:v>Modeled Costs</c:v>
          </c:tx>
          <c:spPr>
            <a:solidFill>
              <a:schemeClr val="accent5"/>
            </a:solidFill>
          </c:spPr>
          <c:invertIfNegative val="0"/>
          <c:cat>
            <c:strRef>
              <c:f>Sheet3!$A$3:$A$14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Sheet3!$D$3:$D$14</c:f>
              <c:numCache>
                <c:formatCode>0.0</c:formatCode>
                <c:ptCount val="12"/>
                <c:pt idx="0">
                  <c:v>304.1991967145633</c:v>
                </c:pt>
                <c:pt idx="1">
                  <c:v>282.06855955728025</c:v>
                </c:pt>
                <c:pt idx="2">
                  <c:v>253.04636433786408</c:v>
                </c:pt>
                <c:pt idx="3">
                  <c:v>185.19848989514563</c:v>
                </c:pt>
                <c:pt idx="4">
                  <c:v>109.8766722019416</c:v>
                </c:pt>
                <c:pt idx="5">
                  <c:v>107.64419564660193</c:v>
                </c:pt>
                <c:pt idx="6">
                  <c:v>102.30566475339806</c:v>
                </c:pt>
                <c:pt idx="7">
                  <c:v>112.40034135145606</c:v>
                </c:pt>
                <c:pt idx="8">
                  <c:v>104.92639810097073</c:v>
                </c:pt>
                <c:pt idx="9">
                  <c:v>184.42197631068026</c:v>
                </c:pt>
                <c:pt idx="10">
                  <c:v>212.86178634174757</c:v>
                </c:pt>
                <c:pt idx="11">
                  <c:v>282.06855955728025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6228784"/>
        <c:axId val="426236624"/>
      </c:barChart>
      <c:catAx>
        <c:axId val="426228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6236624"/>
        <c:crosses val="autoZero"/>
        <c:auto val="1"/>
        <c:lblAlgn val="ctr"/>
        <c:lblOffset val="100"/>
        <c:noMultiLvlLbl val="0"/>
      </c:catAx>
      <c:valAx>
        <c:axId val="426236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Monthly Natural Gas ( MCF)</a:t>
                </a:r>
              </a:p>
            </c:rich>
          </c:tx>
          <c:layout>
            <c:manualLayout>
              <c:xMode val="edge"/>
              <c:yMode val="edge"/>
              <c:x val="2.1870287268806403E-2"/>
              <c:y val="3.5759074272265295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4262287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'Geothermal Design'!$I$2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'Geothermal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'Geothermal Design'!$I$3:$I$14</c:f>
              <c:numCache>
                <c:formatCode>0.00E+00</c:formatCode>
                <c:ptCount val="12"/>
                <c:pt idx="0">
                  <c:v>10709600.571428571</c:v>
                </c:pt>
                <c:pt idx="1">
                  <c:v>10094106.285714284</c:v>
                </c:pt>
                <c:pt idx="2">
                  <c:v>22096.244857142861</c:v>
                </c:pt>
                <c:pt idx="3">
                  <c:v>238.19628857142854</c:v>
                </c:pt>
                <c:pt idx="4">
                  <c:v>18464.828571428556</c:v>
                </c:pt>
                <c:pt idx="5">
                  <c:v>52747.860285714276</c:v>
                </c:pt>
                <c:pt idx="6">
                  <c:v>5256.321200000004</c:v>
                </c:pt>
                <c:pt idx="7">
                  <c:v>446.84885142857127</c:v>
                </c:pt>
                <c:pt idx="8">
                  <c:v>0.85553705714285699</c:v>
                </c:pt>
                <c:pt idx="9">
                  <c:v>0.20680608000000014</c:v>
                </c:pt>
                <c:pt idx="10">
                  <c:v>569.94770857142839</c:v>
                </c:pt>
                <c:pt idx="11">
                  <c:v>1261763.2857142854</c:v>
                </c:pt>
              </c:numCache>
            </c:numRef>
          </c:val>
        </c:ser>
        <c:ser>
          <c:idx val="1"/>
          <c:order val="1"/>
          <c:tx>
            <c:v>Natural Gas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'Geothermal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'Geothermal Design'!$J$3:$J$14</c:f>
              <c:numCache>
                <c:formatCode>0.00E+00</c:formatCode>
                <c:ptCount val="12"/>
                <c:pt idx="0">
                  <c:v>398436.78826116124</c:v>
                </c:pt>
                <c:pt idx="1">
                  <c:v>395197.46477936342</c:v>
                </c:pt>
                <c:pt idx="2">
                  <c:v>8.0983087044951265</c:v>
                </c:pt>
                <c:pt idx="3">
                  <c:v>8.0983087044951265</c:v>
                </c:pt>
                <c:pt idx="4">
                  <c:v>359.56490647958429</c:v>
                </c:pt>
                <c:pt idx="5">
                  <c:v>2.0472524404963748</c:v>
                </c:pt>
                <c:pt idx="6">
                  <c:v>302.22888085175902</c:v>
                </c:pt>
                <c:pt idx="7">
                  <c:v>19.857052943422094</c:v>
                </c:pt>
                <c:pt idx="8">
                  <c:v>1.6196617408990289E-3</c:v>
                </c:pt>
                <c:pt idx="9">
                  <c:v>8.4222410526749592E-4</c:v>
                </c:pt>
                <c:pt idx="10">
                  <c:v>27.210317247103667</c:v>
                </c:pt>
                <c:pt idx="11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560496"/>
        <c:axId val="170561056"/>
      </c:barChart>
      <c:catAx>
        <c:axId val="17056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0561056"/>
        <c:crosses val="autoZero"/>
        <c:auto val="1"/>
        <c:lblAlgn val="ctr"/>
        <c:lblOffset val="100"/>
        <c:noMultiLvlLbl val="0"/>
      </c:catAx>
      <c:valAx>
        <c:axId val="17056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Pounds of Pollutant per Year</a:t>
                </a:r>
              </a:p>
            </c:rich>
          </c:tx>
          <c:layout>
            <c:manualLayout>
              <c:xMode val="edge"/>
              <c:yMode val="edge"/>
              <c:x val="5.3703709446299283E-3"/>
              <c:y val="0.1027137207137819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056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75000"/>
      </a:schemeClr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08113834940478"/>
          <c:y val="5.0941387462159024E-2"/>
          <c:w val="0.57748749066271743"/>
          <c:h val="0.60323992195804299"/>
        </c:manualLayout>
      </c:layout>
      <c:barChart>
        <c:barDir val="col"/>
        <c:grouping val="clustered"/>
        <c:varyColors val="0"/>
        <c:ser>
          <c:idx val="0"/>
          <c:order val="0"/>
          <c:tx>
            <c:v>Actual Consumption</c:v>
          </c:tx>
          <c:spPr>
            <a:solidFill>
              <a:schemeClr val="accent6"/>
            </a:solidFill>
          </c:spPr>
          <c:invertIfNegative val="0"/>
          <c:cat>
            <c:strRef>
              <c:f>'Load Validation'!$A$3:$A$14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'Load Validation'!$C$3:$C$14</c:f>
              <c:numCache>
                <c:formatCode>#,##0</c:formatCode>
                <c:ptCount val="12"/>
                <c:pt idx="0">
                  <c:v>37800</c:v>
                </c:pt>
                <c:pt idx="1">
                  <c:v>45600</c:v>
                </c:pt>
                <c:pt idx="2">
                  <c:v>43200</c:v>
                </c:pt>
                <c:pt idx="3">
                  <c:v>47400</c:v>
                </c:pt>
                <c:pt idx="4">
                  <c:v>54000</c:v>
                </c:pt>
                <c:pt idx="5">
                  <c:v>55200</c:v>
                </c:pt>
                <c:pt idx="6">
                  <c:v>63000</c:v>
                </c:pt>
                <c:pt idx="7">
                  <c:v>60600</c:v>
                </c:pt>
                <c:pt idx="8">
                  <c:v>66600</c:v>
                </c:pt>
                <c:pt idx="9">
                  <c:v>60000</c:v>
                </c:pt>
                <c:pt idx="10" formatCode="General">
                  <c:v>46800</c:v>
                </c:pt>
                <c:pt idx="11">
                  <c:v>44400</c:v>
                </c:pt>
              </c:numCache>
            </c:numRef>
          </c:val>
        </c:ser>
        <c:ser>
          <c:idx val="2"/>
          <c:order val="1"/>
          <c:tx>
            <c:v>Validated Model</c:v>
          </c:tx>
          <c:spPr>
            <a:solidFill>
              <a:schemeClr val="accent5"/>
            </a:solidFill>
          </c:spPr>
          <c:invertIfNegative val="0"/>
          <c:val>
            <c:numRef>
              <c:f>'Load Validation'!$J$3:$J$14</c:f>
              <c:numCache>
                <c:formatCode>#,##0</c:formatCode>
                <c:ptCount val="12"/>
                <c:pt idx="0">
                  <c:v>44710</c:v>
                </c:pt>
                <c:pt idx="1">
                  <c:v>40638</c:v>
                </c:pt>
                <c:pt idx="2">
                  <c:v>46653</c:v>
                </c:pt>
                <c:pt idx="3">
                  <c:v>43729</c:v>
                </c:pt>
                <c:pt idx="4">
                  <c:v>49241</c:v>
                </c:pt>
                <c:pt idx="5">
                  <c:v>57139</c:v>
                </c:pt>
                <c:pt idx="6">
                  <c:v>65408</c:v>
                </c:pt>
                <c:pt idx="7">
                  <c:v>60434</c:v>
                </c:pt>
                <c:pt idx="8">
                  <c:v>63401</c:v>
                </c:pt>
                <c:pt idx="9">
                  <c:v>48641</c:v>
                </c:pt>
                <c:pt idx="10">
                  <c:v>43987</c:v>
                </c:pt>
                <c:pt idx="11">
                  <c:v>44041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9992048"/>
        <c:axId val="419993168"/>
      </c:barChart>
      <c:catAx>
        <c:axId val="41999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9993168"/>
        <c:crosses val="autoZero"/>
        <c:auto val="1"/>
        <c:lblAlgn val="ctr"/>
        <c:lblOffset val="100"/>
        <c:noMultiLvlLbl val="0"/>
      </c:catAx>
      <c:valAx>
        <c:axId val="4199931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Monthly Electrical Load</a:t>
                </a:r>
              </a:p>
              <a:p>
                <a:pPr>
                  <a:defRPr/>
                </a:pPr>
                <a:r>
                  <a:rPr lang="en-US"/>
                  <a:t>( kWh)</a:t>
                </a:r>
              </a:p>
            </c:rich>
          </c:tx>
          <c:layout>
            <c:manualLayout>
              <c:xMode val="edge"/>
              <c:yMode val="edge"/>
              <c:x val="1.3169845961195388E-2"/>
              <c:y val="4.9460093041334224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4199920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5458024661878"/>
          <c:y val="5.4328604609827635E-2"/>
          <c:w val="0.62084751553536655"/>
          <c:h val="0.64955157963867338"/>
        </c:manualLayout>
      </c:layout>
      <c:barChart>
        <c:barDir val="col"/>
        <c:grouping val="clustered"/>
        <c:varyColors val="0"/>
        <c:ser>
          <c:idx val="0"/>
          <c:order val="0"/>
          <c:tx>
            <c:v>Acutal Costs</c:v>
          </c:tx>
          <c:spPr>
            <a:solidFill>
              <a:schemeClr val="accent6"/>
            </a:solidFill>
          </c:spPr>
          <c:invertIfNegative val="0"/>
          <c:cat>
            <c:strRef>
              <c:f>'Load Validation'!$A$3:$A$14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'Load Validation'!$B$3:$B$14</c:f>
              <c:numCache>
                <c:formatCode>0.0</c:formatCode>
                <c:ptCount val="12"/>
                <c:pt idx="0">
                  <c:v>311</c:v>
                </c:pt>
                <c:pt idx="1">
                  <c:v>307</c:v>
                </c:pt>
                <c:pt idx="2">
                  <c:v>246</c:v>
                </c:pt>
                <c:pt idx="3">
                  <c:v>122</c:v>
                </c:pt>
                <c:pt idx="4">
                  <c:v>93</c:v>
                </c:pt>
                <c:pt idx="5">
                  <c:v>38</c:v>
                </c:pt>
                <c:pt idx="6">
                  <c:v>43</c:v>
                </c:pt>
                <c:pt idx="7">
                  <c:v>46</c:v>
                </c:pt>
                <c:pt idx="8">
                  <c:v>54</c:v>
                </c:pt>
                <c:pt idx="9">
                  <c:v>96</c:v>
                </c:pt>
                <c:pt idx="10">
                  <c:v>216</c:v>
                </c:pt>
                <c:pt idx="11">
                  <c:v>200</c:v>
                </c:pt>
              </c:numCache>
            </c:numRef>
          </c:val>
        </c:ser>
        <c:ser>
          <c:idx val="2"/>
          <c:order val="1"/>
          <c:tx>
            <c:v>Validated Model</c:v>
          </c:tx>
          <c:spPr>
            <a:solidFill>
              <a:schemeClr val="accent5"/>
            </a:solidFill>
          </c:spPr>
          <c:invertIfNegative val="0"/>
          <c:val>
            <c:numRef>
              <c:f>'Load Validation'!$I$3:$I$14</c:f>
              <c:numCache>
                <c:formatCode>0.0</c:formatCode>
                <c:ptCount val="12"/>
                <c:pt idx="0">
                  <c:v>306.91699426019358</c:v>
                </c:pt>
                <c:pt idx="1">
                  <c:v>284.39810031067896</c:v>
                </c:pt>
                <c:pt idx="2">
                  <c:v>254.69645570485409</c:v>
                </c:pt>
                <c:pt idx="3">
                  <c:v>124.33923771262118</c:v>
                </c:pt>
                <c:pt idx="4">
                  <c:v>46.396686671844563</c:v>
                </c:pt>
                <c:pt idx="5">
                  <c:v>44.067145918446606</c:v>
                </c:pt>
                <c:pt idx="6">
                  <c:v>41.252284174757236</c:v>
                </c:pt>
                <c:pt idx="7">
                  <c:v>46.299622473786364</c:v>
                </c:pt>
                <c:pt idx="8">
                  <c:v>43.581824928155335</c:v>
                </c:pt>
                <c:pt idx="9">
                  <c:v>121.33024757281554</c:v>
                </c:pt>
                <c:pt idx="10">
                  <c:v>214.12362091650485</c:v>
                </c:pt>
                <c:pt idx="11">
                  <c:v>284.68929290485437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9993728"/>
        <c:axId val="419997648"/>
      </c:barChart>
      <c:catAx>
        <c:axId val="419993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9997648"/>
        <c:crosses val="autoZero"/>
        <c:auto val="1"/>
        <c:lblAlgn val="ctr"/>
        <c:lblOffset val="100"/>
        <c:noMultiLvlLbl val="0"/>
      </c:catAx>
      <c:valAx>
        <c:axId val="419997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Monthly Natural Gas Load </a:t>
                </a:r>
              </a:p>
              <a:p>
                <a:pPr>
                  <a:defRPr/>
                </a:pPr>
                <a:r>
                  <a:rPr lang="en-US"/>
                  <a:t>( MCF)</a:t>
                </a:r>
              </a:p>
            </c:rich>
          </c:tx>
          <c:layout>
            <c:manualLayout>
              <c:xMode val="edge"/>
              <c:yMode val="edge"/>
              <c:x val="2.4786325571313918E-2"/>
              <c:y val="3.9024772325369141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4199937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Heating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Sheet4!$C$36:$N$36</c:f>
              <c:numCache>
                <c:formatCode>General</c:formatCode>
                <c:ptCount val="12"/>
                <c:pt idx="0">
                  <c:v>205666.67232000019</c:v>
                </c:pt>
                <c:pt idx="1">
                  <c:v>189106.06415999998</c:v>
                </c:pt>
                <c:pt idx="2">
                  <c:v>147418.80432</c:v>
                </c:pt>
                <c:pt idx="3">
                  <c:v>86968.437599999903</c:v>
                </c:pt>
                <c:pt idx="4">
                  <c:v>4640.8224000000064</c:v>
                </c:pt>
                <c:pt idx="5">
                  <c:v>2156.5876799999987</c:v>
                </c:pt>
                <c:pt idx="6">
                  <c:v>1211.6903399999978</c:v>
                </c:pt>
                <c:pt idx="7">
                  <c:v>774.16325999999947</c:v>
                </c:pt>
                <c:pt idx="8">
                  <c:v>3244.3547400000002</c:v>
                </c:pt>
                <c:pt idx="9">
                  <c:v>81942.972299999979</c:v>
                </c:pt>
                <c:pt idx="10">
                  <c:v>114490.60560000002</c:v>
                </c:pt>
                <c:pt idx="11">
                  <c:v>179746.27032000019</c:v>
                </c:pt>
              </c:numCache>
            </c:numRef>
          </c:val>
        </c:ser>
        <c:ser>
          <c:idx val="1"/>
          <c:order val="1"/>
          <c:tx>
            <c:v>Cooling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Sheet4!$C$37:$N$37</c:f>
              <c:numCache>
                <c:formatCode>General</c:formatCode>
                <c:ptCount val="12"/>
                <c:pt idx="0">
                  <c:v>1997.7845500000001</c:v>
                </c:pt>
                <c:pt idx="1">
                  <c:v>1794.0821799999999</c:v>
                </c:pt>
                <c:pt idx="2">
                  <c:v>4948.5686300000034</c:v>
                </c:pt>
                <c:pt idx="3">
                  <c:v>6322.2800899999993</c:v>
                </c:pt>
                <c:pt idx="4">
                  <c:v>45953.480380000001</c:v>
                </c:pt>
                <c:pt idx="5">
                  <c:v>72817.967309999978</c:v>
                </c:pt>
                <c:pt idx="6">
                  <c:v>103287.67910000017</c:v>
                </c:pt>
                <c:pt idx="7">
                  <c:v>130736.99996999999</c:v>
                </c:pt>
                <c:pt idx="8">
                  <c:v>79071.322979999968</c:v>
                </c:pt>
                <c:pt idx="9">
                  <c:v>15720.22712</c:v>
                </c:pt>
                <c:pt idx="10">
                  <c:v>3186.5601900000001</c:v>
                </c:pt>
                <c:pt idx="11">
                  <c:v>2001.8790700000002</c:v>
                </c:pt>
              </c:numCache>
            </c:numRef>
          </c:val>
        </c:ser>
        <c:ser>
          <c:idx val="2"/>
          <c:order val="2"/>
          <c:tx>
            <c:v>Lighting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Sheet4!$C$38:$N$38</c:f>
              <c:numCache>
                <c:formatCode>General</c:formatCode>
                <c:ptCount val="12"/>
                <c:pt idx="0">
                  <c:v>51665.67699</c:v>
                </c:pt>
                <c:pt idx="1">
                  <c:v>46735.874910000013</c:v>
                </c:pt>
                <c:pt idx="2">
                  <c:v>56004.162139999993</c:v>
                </c:pt>
                <c:pt idx="3">
                  <c:v>49299.38564</c:v>
                </c:pt>
                <c:pt idx="4">
                  <c:v>19028.94049000003</c:v>
                </c:pt>
                <c:pt idx="5">
                  <c:v>18831.72111000002</c:v>
                </c:pt>
                <c:pt idx="6">
                  <c:v>17854.836880000021</c:v>
                </c:pt>
                <c:pt idx="7">
                  <c:v>56004.162139999993</c:v>
                </c:pt>
                <c:pt idx="8">
                  <c:v>49299.38564</c:v>
                </c:pt>
                <c:pt idx="9">
                  <c:v>53835.090169999996</c:v>
                </c:pt>
                <c:pt idx="10">
                  <c:v>51468.798820000004</c:v>
                </c:pt>
                <c:pt idx="11">
                  <c:v>49496.605019999995</c:v>
                </c:pt>
              </c:numCache>
            </c:numRef>
          </c:val>
        </c:ser>
        <c:ser>
          <c:idx val="3"/>
          <c:order val="3"/>
          <c:tx>
            <c:v>Fans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Sheet4!$C$39:$N$39</c:f>
              <c:numCache>
                <c:formatCode>General</c:formatCode>
                <c:ptCount val="12"/>
                <c:pt idx="0">
                  <c:v>19493.327300000001</c:v>
                </c:pt>
                <c:pt idx="1">
                  <c:v>18460.484630000021</c:v>
                </c:pt>
                <c:pt idx="2">
                  <c:v>22278.28332000002</c:v>
                </c:pt>
                <c:pt idx="3">
                  <c:v>20433.360850000001</c:v>
                </c:pt>
                <c:pt idx="4">
                  <c:v>12814.823970000001</c:v>
                </c:pt>
                <c:pt idx="5">
                  <c:v>17100.421569999973</c:v>
                </c:pt>
                <c:pt idx="6">
                  <c:v>16085.321819999986</c:v>
                </c:pt>
                <c:pt idx="7">
                  <c:v>25688.336059999976</c:v>
                </c:pt>
                <c:pt idx="8">
                  <c:v>20472.258790000025</c:v>
                </c:pt>
                <c:pt idx="9">
                  <c:v>20517.639719999959</c:v>
                </c:pt>
                <c:pt idx="10">
                  <c:v>19183.508619999997</c:v>
                </c:pt>
                <c:pt idx="11">
                  <c:v>19258.574820000005</c:v>
                </c:pt>
              </c:numCache>
            </c:numRef>
          </c:val>
        </c:ser>
        <c:ser>
          <c:idx val="4"/>
          <c:order val="4"/>
          <c:tx>
            <c:v>Pumps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Sheet4!$C$40:$N$40</c:f>
              <c:numCache>
                <c:formatCode>General</c:formatCode>
                <c:ptCount val="12"/>
                <c:pt idx="0">
                  <c:v>3381.0498899999966</c:v>
                </c:pt>
                <c:pt idx="1">
                  <c:v>3053.8295000000012</c:v>
                </c:pt>
                <c:pt idx="2">
                  <c:v>3381.0498899999966</c:v>
                </c:pt>
                <c:pt idx="3">
                  <c:v>3271.8626899999963</c:v>
                </c:pt>
                <c:pt idx="4">
                  <c:v>1726.8638099999998</c:v>
                </c:pt>
                <c:pt idx="5">
                  <c:v>1163.5261</c:v>
                </c:pt>
                <c:pt idx="6">
                  <c:v>695.38598000000002</c:v>
                </c:pt>
                <c:pt idx="7">
                  <c:v>304.35932000000008</c:v>
                </c:pt>
                <c:pt idx="8">
                  <c:v>1058.7746299999999</c:v>
                </c:pt>
                <c:pt idx="9">
                  <c:v>3340.1046899999951</c:v>
                </c:pt>
                <c:pt idx="10">
                  <c:v>3271.8626899999963</c:v>
                </c:pt>
                <c:pt idx="11">
                  <c:v>3381.0498899999966</c:v>
                </c:pt>
              </c:numCache>
            </c:numRef>
          </c:val>
        </c:ser>
        <c:ser>
          <c:idx val="5"/>
          <c:order val="5"/>
          <c:tx>
            <c:v>Equip/Recep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Sheet4!$C$41:$N$41</c:f>
              <c:numCache>
                <c:formatCode>General</c:formatCode>
                <c:ptCount val="12"/>
                <c:pt idx="0">
                  <c:v>168184.79746999999</c:v>
                </c:pt>
                <c:pt idx="1">
                  <c:v>152289.87083000003</c:v>
                </c:pt>
                <c:pt idx="2">
                  <c:v>157810.98984000002</c:v>
                </c:pt>
                <c:pt idx="3">
                  <c:v>147621.0943999998</c:v>
                </c:pt>
                <c:pt idx="4">
                  <c:v>107613.53948000002</c:v>
                </c:pt>
                <c:pt idx="5">
                  <c:v>104959.2668899999</c:v>
                </c:pt>
                <c:pt idx="6">
                  <c:v>106353.10974000012</c:v>
                </c:pt>
                <c:pt idx="7">
                  <c:v>146069.95374</c:v>
                </c:pt>
                <c:pt idx="8">
                  <c:v>147621.0943999998</c:v>
                </c:pt>
                <c:pt idx="9">
                  <c:v>155170.70686000001</c:v>
                </c:pt>
                <c:pt idx="10">
                  <c:v>164646.79098000011</c:v>
                </c:pt>
                <c:pt idx="11">
                  <c:v>166308.82488999976</c:v>
                </c:pt>
              </c:numCache>
            </c:numRef>
          </c:val>
        </c:ser>
        <c:ser>
          <c:idx val="6"/>
          <c:order val="6"/>
          <c:tx>
            <c:v>Misc Fuel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Sheet4!$C$35:$N$35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Sheet4!$C$42:$N$42</c:f>
              <c:numCache>
                <c:formatCode>General</c:formatCode>
                <c:ptCount val="12"/>
                <c:pt idx="0">
                  <c:v>21135.252</c:v>
                </c:pt>
                <c:pt idx="1">
                  <c:v>21135.252</c:v>
                </c:pt>
                <c:pt idx="2">
                  <c:v>21135.252</c:v>
                </c:pt>
                <c:pt idx="3">
                  <c:v>26424.101999999992</c:v>
                </c:pt>
                <c:pt idx="4">
                  <c:v>21135.252</c:v>
                </c:pt>
                <c:pt idx="5">
                  <c:v>21135.252</c:v>
                </c:pt>
                <c:pt idx="6">
                  <c:v>26424.101999999992</c:v>
                </c:pt>
                <c:pt idx="7">
                  <c:v>21135.252</c:v>
                </c:pt>
                <c:pt idx="8">
                  <c:v>26424.101999999992</c:v>
                </c:pt>
                <c:pt idx="9">
                  <c:v>21135.252</c:v>
                </c:pt>
                <c:pt idx="10">
                  <c:v>21135.252</c:v>
                </c:pt>
                <c:pt idx="11">
                  <c:v>26424.101999999992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0003808"/>
        <c:axId val="420002128"/>
      </c:barChart>
      <c:catAx>
        <c:axId val="4200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0002128"/>
        <c:crosses val="autoZero"/>
        <c:auto val="1"/>
        <c:lblAlgn val="ctr"/>
        <c:lblOffset val="100"/>
        <c:noMultiLvlLbl val="0"/>
      </c:catAx>
      <c:valAx>
        <c:axId val="42000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Energy Consumption (Btu/hr)</a:t>
                </a:r>
              </a:p>
            </c:rich>
          </c:tx>
          <c:layout>
            <c:manualLayout>
              <c:xMode val="edge"/>
              <c:yMode val="edge"/>
              <c:x val="1.0354545942677752E-2"/>
              <c:y val="1.164611358805338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000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70273205102362"/>
          <c:y val="1.9950120095462483E-2"/>
          <c:w val="0.17481804710002263"/>
          <c:h val="0.75738782776852664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75000"/>
      </a:schemeClr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'Geothermal Design'!$I$2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'Geothermal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'Geothermal Design'!$I$3:$I$14</c:f>
              <c:numCache>
                <c:formatCode>0.00E+00</c:formatCode>
                <c:ptCount val="12"/>
                <c:pt idx="0">
                  <c:v>2259377.5714285714</c:v>
                </c:pt>
                <c:pt idx="1">
                  <c:v>2129528.2857142882</c:v>
                </c:pt>
                <c:pt idx="2">
                  <c:v>4661.5893571428487</c:v>
                </c:pt>
                <c:pt idx="3">
                  <c:v>50.251673571428505</c:v>
                </c:pt>
                <c:pt idx="4">
                  <c:v>3895.4785714285713</c:v>
                </c:pt>
                <c:pt idx="5">
                  <c:v>11128.083785714292</c:v>
                </c:pt>
                <c:pt idx="6">
                  <c:v>1108.9129</c:v>
                </c:pt>
                <c:pt idx="7">
                  <c:v>94.270581428571418</c:v>
                </c:pt>
                <c:pt idx="8">
                  <c:v>0.1804905071428573</c:v>
                </c:pt>
                <c:pt idx="9">
                  <c:v>4.3629359999999909E-2</c:v>
                </c:pt>
                <c:pt idx="10">
                  <c:v>120.24043857142848</c:v>
                </c:pt>
                <c:pt idx="11">
                  <c:v>266191.03571428556</c:v>
                </c:pt>
              </c:numCache>
            </c:numRef>
          </c:val>
        </c:ser>
        <c:ser>
          <c:idx val="1"/>
          <c:order val="1"/>
          <c:tx>
            <c:v>Natural Gas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'Geothermal Design'!$H$3:$H$14</c:f>
              <c:strCache>
                <c:ptCount val="12"/>
                <c:pt idx="0">
                  <c:v>CO2e</c:v>
                </c:pt>
                <c:pt idx="1">
                  <c:v>CO2</c:v>
                </c:pt>
                <c:pt idx="2">
                  <c:v>CH4</c:v>
                </c:pt>
                <c:pt idx="3">
                  <c:v>N2O</c:v>
                </c:pt>
                <c:pt idx="4">
                  <c:v>NOx</c:v>
                </c:pt>
                <c:pt idx="5">
                  <c:v>SOx</c:v>
                </c:pt>
                <c:pt idx="6">
                  <c:v>CO</c:v>
                </c:pt>
                <c:pt idx="7">
                  <c:v>TNMOC</c:v>
                </c:pt>
                <c:pt idx="8">
                  <c:v>Lead</c:v>
                </c:pt>
                <c:pt idx="9">
                  <c:v>Mercury</c:v>
                </c:pt>
                <c:pt idx="10">
                  <c:v>PM10</c:v>
                </c:pt>
                <c:pt idx="11">
                  <c:v>Solid Waste</c:v>
                </c:pt>
              </c:strCache>
            </c:strRef>
          </c:cat>
          <c:val>
            <c:numRef>
              <c:f>'Geothermal Design'!$J$3:$J$14</c:f>
              <c:numCache>
                <c:formatCode>0.00E+00</c:formatCode>
                <c:ptCount val="12"/>
                <c:pt idx="0">
                  <c:v>11031.540237716517</c:v>
                </c:pt>
                <c:pt idx="1">
                  <c:v>10941.85291871068</c:v>
                </c:pt>
                <c:pt idx="2">
                  <c:v>0.22421829751456337</c:v>
                </c:pt>
                <c:pt idx="3">
                  <c:v>0.22421829751456337</c:v>
                </c:pt>
                <c:pt idx="4">
                  <c:v>9.9552924096466242</c:v>
                </c:pt>
                <c:pt idx="5">
                  <c:v>5.6682385611681547E-2</c:v>
                </c:pt>
                <c:pt idx="6">
                  <c:v>8.3678268632435024</c:v>
                </c:pt>
                <c:pt idx="7">
                  <c:v>0.54978326550570877</c:v>
                </c:pt>
                <c:pt idx="8">
                  <c:v>4.4843659502912707E-5</c:v>
                </c:pt>
                <c:pt idx="9">
                  <c:v>2.3318702941514593E-5</c:v>
                </c:pt>
                <c:pt idx="10">
                  <c:v>0.75337347964893264</c:v>
                </c:pt>
                <c:pt idx="11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0006608"/>
        <c:axId val="420000448"/>
      </c:barChart>
      <c:catAx>
        <c:axId val="42000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0000448"/>
        <c:crosses val="autoZero"/>
        <c:auto val="1"/>
        <c:lblAlgn val="ctr"/>
        <c:lblOffset val="100"/>
        <c:noMultiLvlLbl val="0"/>
      </c:catAx>
      <c:valAx>
        <c:axId val="42000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Pounds of Pollutant per Year</a:t>
                </a:r>
              </a:p>
            </c:rich>
          </c:tx>
          <c:layout>
            <c:manualLayout>
              <c:xMode val="edge"/>
              <c:yMode val="edge"/>
              <c:x val="3.3846873015327327E-3"/>
              <c:y val="2.589659561169671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2000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25263439274043"/>
          <c:y val="0.29073296067633519"/>
          <c:w val="0.16720861640112869"/>
          <c:h val="0.1458841634112242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75000"/>
      </a:schemeClr>
    </a:solidFill>
    <a:ln w="9525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0575745339525"/>
          <c:y val="6.5812209158502596E-2"/>
          <c:w val="0.65315134557617416"/>
          <c:h val="0.64850711088499835"/>
        </c:manualLayout>
      </c:layout>
      <c:barChart>
        <c:barDir val="col"/>
        <c:grouping val="clustered"/>
        <c:varyColors val="0"/>
        <c:ser>
          <c:idx val="0"/>
          <c:order val="0"/>
          <c:tx>
            <c:v>Original Design</c:v>
          </c:tx>
          <c:spPr>
            <a:solidFill>
              <a:schemeClr val="accent6"/>
            </a:solidFill>
          </c:spPr>
          <c:invertIfNegative val="0"/>
          <c:cat>
            <c:strRef>
              <c:f>'Annual Savings'!$A$3:$A$14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'Annual Savings'!$D$3:$D$14</c:f>
              <c:numCache>
                <c:formatCode>_("$"* #,##0.00_);_("$"* \(#,##0.00\);_("$"* "-"??_);_(@_)</c:formatCode>
                <c:ptCount val="12"/>
                <c:pt idx="0">
                  <c:v>4188</c:v>
                </c:pt>
                <c:pt idx="1">
                  <c:v>3854</c:v>
                </c:pt>
                <c:pt idx="2">
                  <c:v>3728</c:v>
                </c:pt>
                <c:pt idx="3">
                  <c:v>2975</c:v>
                </c:pt>
                <c:pt idx="4">
                  <c:v>2281</c:v>
                </c:pt>
                <c:pt idx="5">
                  <c:v>2829</c:v>
                </c:pt>
                <c:pt idx="6">
                  <c:v>3499</c:v>
                </c:pt>
                <c:pt idx="7">
                  <c:v>3027</c:v>
                </c:pt>
                <c:pt idx="8">
                  <c:v>3247</c:v>
                </c:pt>
                <c:pt idx="9">
                  <c:v>3185</c:v>
                </c:pt>
                <c:pt idx="10">
                  <c:v>3229</c:v>
                </c:pt>
                <c:pt idx="11">
                  <c:v>3913</c:v>
                </c:pt>
              </c:numCache>
            </c:numRef>
          </c:val>
        </c:ser>
        <c:ser>
          <c:idx val="2"/>
          <c:order val="1"/>
          <c:tx>
            <c:v>Geothermal Design</c:v>
          </c:tx>
          <c:spPr>
            <a:solidFill>
              <a:srgbClr val="00B0F0"/>
            </a:solidFill>
          </c:spPr>
          <c:invertIfNegative val="0"/>
          <c:cat>
            <c:strRef>
              <c:f>'Annual Savings'!$A$3:$A$14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'Annual Savings'!$H$3:$H$14</c:f>
              <c:numCache>
                <c:formatCode>_("$"* #,##0.00_);_("$"* \(#,##0.00\);_("$"* "-"??_);_(@_)</c:formatCode>
                <c:ptCount val="12"/>
                <c:pt idx="0">
                  <c:v>3322</c:v>
                </c:pt>
                <c:pt idx="1">
                  <c:v>3021</c:v>
                </c:pt>
                <c:pt idx="2">
                  <c:v>2674</c:v>
                </c:pt>
                <c:pt idx="3">
                  <c:v>2024</c:v>
                </c:pt>
                <c:pt idx="4">
                  <c:v>1910</c:v>
                </c:pt>
                <c:pt idx="5">
                  <c:v>2325</c:v>
                </c:pt>
                <c:pt idx="6">
                  <c:v>2715</c:v>
                </c:pt>
                <c:pt idx="7">
                  <c:v>2489</c:v>
                </c:pt>
                <c:pt idx="8">
                  <c:v>2944</c:v>
                </c:pt>
                <c:pt idx="9">
                  <c:v>2584</c:v>
                </c:pt>
                <c:pt idx="10">
                  <c:v>2530</c:v>
                </c:pt>
                <c:pt idx="11">
                  <c:v>2923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171520"/>
        <c:axId val="189169840"/>
      </c:barChart>
      <c:catAx>
        <c:axId val="189171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169840"/>
        <c:crosses val="autoZero"/>
        <c:auto val="1"/>
        <c:lblAlgn val="ctr"/>
        <c:lblOffset val="100"/>
        <c:noMultiLvlLbl val="0"/>
      </c:catAx>
      <c:valAx>
        <c:axId val="189169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Monthly Costs ( $)</a:t>
                </a:r>
              </a:p>
            </c:rich>
          </c:tx>
          <c:layout>
            <c:manualLayout>
              <c:xMode val="edge"/>
              <c:yMode val="edge"/>
              <c:x val="2.3504273504273549E-2"/>
              <c:y val="0.13311520707214519"/>
            </c:manualLayout>
          </c:layout>
          <c:overlay val="0"/>
        </c:title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89171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76581277925632"/>
          <c:y val="0.21497976653333292"/>
          <c:w val="0.15255033756654679"/>
          <c:h val="0.504835961894804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C00000"/>
              </a:solidFill>
              <a:ln w="38100">
                <a:solidFill>
                  <a:srgbClr val="00B050"/>
                </a:solidFill>
              </a:ln>
            </c:spPr>
          </c:marker>
          <c:cat>
            <c:numRef>
              <c:f>'Details_Alt A'!$B$5:$B$25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RESULTS!$Y$63:$Y$83</c:f>
              <c:numCache>
                <c:formatCode>General</c:formatCode>
                <c:ptCount val="21"/>
                <c:pt idx="0">
                  <c:v>-102636.63</c:v>
                </c:pt>
                <c:pt idx="1">
                  <c:v>-92207.104870370371</c:v>
                </c:pt>
                <c:pt idx="2">
                  <c:v>-82135.466097467535</c:v>
                </c:pt>
                <c:pt idx="3">
                  <c:v>-72407.400215382426</c:v>
                </c:pt>
                <c:pt idx="4">
                  <c:v>-63009.485219853661</c:v>
                </c:pt>
                <c:pt idx="5">
                  <c:v>-53928.903947639134</c:v>
                </c:pt>
                <c:pt idx="6">
                  <c:v>-45153.413536490239</c:v>
                </c:pt>
                <c:pt idx="7">
                  <c:v>-36671.316541685068</c:v>
                </c:pt>
                <c:pt idx="8">
                  <c:v>-28471.433615768907</c:v>
                </c:pt>
                <c:pt idx="9">
                  <c:v>-20543.077663501099</c:v>
                </c:pt>
                <c:pt idx="10">
                  <c:v>-12876.029389062605</c:v>
                </c:pt>
                <c:pt idx="11">
                  <c:v>-5460.5141573286182</c:v>
                </c:pt>
                <c:pt idx="12">
                  <c:v>1712.8199045046349</c:v>
                </c:pt>
                <c:pt idx="13">
                  <c:v>8652.9226344300005</c:v>
                </c:pt>
                <c:pt idx="14">
                  <c:v>15368.361457788866</c:v>
                </c:pt>
                <c:pt idx="15">
                  <c:v>21867.3399658446</c:v>
                </c:pt>
                <c:pt idx="16">
                  <c:v>28157.715509004032</c:v>
                </c:pt>
                <c:pt idx="17">
                  <c:v>34247.015859592051</c:v>
                </c:pt>
                <c:pt idx="18">
                  <c:v>40142.454995951295</c:v>
                </c:pt>
                <c:pt idx="19">
                  <c:v>45850.948056683352</c:v>
                </c:pt>
                <c:pt idx="20">
                  <c:v>51379.125511063743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178800"/>
        <c:axId val="189177120"/>
      </c:lineChart>
      <c:catAx>
        <c:axId val="189178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bg1">
                <a:lumMod val="50000"/>
              </a:schemeClr>
            </a:solidFill>
          </a:ln>
        </c:spPr>
        <c:crossAx val="189177120"/>
        <c:crosses val="autoZero"/>
        <c:auto val="0"/>
        <c:lblAlgn val="ctr"/>
        <c:lblOffset val="100"/>
        <c:noMultiLvlLbl val="0"/>
      </c:catAx>
      <c:valAx>
        <c:axId val="18917712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Present Value of Savings</a:t>
                </a:r>
              </a:p>
            </c:rich>
          </c:tx>
          <c:layout>
            <c:manualLayout>
              <c:xMode val="edge"/>
              <c:yMode val="edge"/>
              <c:x val="1.0087457919755131E-2"/>
              <c:y val="0.1270087725266465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89178800"/>
        <c:crosses val="autoZero"/>
        <c:crossBetween val="between"/>
      </c:valAx>
      <c:spPr>
        <a:solidFill>
          <a:schemeClr val="tx2">
            <a:lumMod val="75000"/>
          </a:schemeClr>
        </a:solidFill>
      </c:spPr>
    </c:plotArea>
    <c:plotVisOnly val="1"/>
    <c:dispBlanksAs val="gap"/>
    <c:showDLblsOverMax val="0"/>
  </c:chart>
  <c:spPr>
    <a:solidFill>
      <a:schemeClr val="tx2">
        <a:lumMod val="75000"/>
      </a:schemeClr>
    </a:solidFill>
    <a:ln>
      <a:solidFill>
        <a:schemeClr val="tx2">
          <a:lumMod val="75000"/>
        </a:schemeClr>
      </a:solidFill>
    </a:ln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0.64777</cdr:x>
      <cdr:y>0.22621</cdr:y>
    </cdr:from>
    <cdr:to>
      <cdr:x>0.75129</cdr:x>
      <cdr:y>0.73295</cdr:y>
    </cdr:to>
    <cdr:grpSp>
      <cdr:nvGrpSpPr>
        <cdr:cNvPr id="14" name="Group 13"/>
        <cdr:cNvGrpSpPr/>
      </cdr:nvGrpSpPr>
      <cdr:grpSpPr>
        <a:xfrm xmlns:a="http://schemas.openxmlformats.org/drawingml/2006/main">
          <a:off x="5147064" y="1106531"/>
          <a:ext cx="822552" cy="2478775"/>
          <a:chOff x="4259365" y="1583960"/>
          <a:chExt cx="485318" cy="2698128"/>
        </a:xfrm>
      </cdr:grpSpPr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4281219" y="4043997"/>
            <a:ext cx="463464" cy="23809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0" dirty="0">
                <a:solidFill>
                  <a:schemeClr val="bg1"/>
                </a:solidFill>
              </a:rPr>
              <a:t>NC-20</a:t>
            </a:r>
          </a:p>
        </cdr:txBody>
      </cdr:sp>
      <cdr:sp macro="" textlink="">
        <cdr:nvSpPr>
          <cdr:cNvPr id="5" name="TextBox 1"/>
          <cdr:cNvSpPr txBox="1"/>
        </cdr:nvSpPr>
        <cdr:spPr>
          <a:xfrm xmlns:a="http://schemas.openxmlformats.org/drawingml/2006/main">
            <a:off x="4275912" y="3526316"/>
            <a:ext cx="463463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1" dirty="0">
                <a:solidFill>
                  <a:srgbClr val="FF0000"/>
                </a:solidFill>
              </a:rPr>
              <a:t>NC-30</a:t>
            </a:r>
          </a:p>
        </cdr:txBody>
      </cdr:sp>
      <cdr:sp macro="" textlink="">
        <cdr:nvSpPr>
          <cdr:cNvPr id="7" name="TextBox 1"/>
          <cdr:cNvSpPr txBox="1"/>
        </cdr:nvSpPr>
        <cdr:spPr>
          <a:xfrm xmlns:a="http://schemas.openxmlformats.org/drawingml/2006/main">
            <a:off x="4278879" y="2972347"/>
            <a:ext cx="463463" cy="2380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0" dirty="0">
                <a:solidFill>
                  <a:schemeClr val="bg1"/>
                </a:solidFill>
              </a:rPr>
              <a:t>NC-40</a:t>
            </a:r>
          </a:p>
        </cdr:txBody>
      </cdr:sp>
      <cdr:sp macro="" textlink="">
        <cdr:nvSpPr>
          <cdr:cNvPr id="9" name="TextBox 1"/>
          <cdr:cNvSpPr txBox="1"/>
        </cdr:nvSpPr>
        <cdr:spPr>
          <a:xfrm xmlns:a="http://schemas.openxmlformats.org/drawingml/2006/main">
            <a:off x="4266079" y="2515361"/>
            <a:ext cx="463464" cy="238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0" dirty="0">
                <a:solidFill>
                  <a:schemeClr val="bg1"/>
                </a:solidFill>
              </a:rPr>
              <a:t>NC-50</a:t>
            </a:r>
          </a:p>
        </cdr:txBody>
      </cdr:sp>
      <cdr:sp macro="" textlink="">
        <cdr:nvSpPr>
          <cdr:cNvPr id="11" name="TextBox 1"/>
          <cdr:cNvSpPr txBox="1"/>
        </cdr:nvSpPr>
        <cdr:spPr>
          <a:xfrm xmlns:a="http://schemas.openxmlformats.org/drawingml/2006/main">
            <a:off x="4262334" y="2037299"/>
            <a:ext cx="463464" cy="36317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0" dirty="0">
                <a:solidFill>
                  <a:schemeClr val="bg1"/>
                </a:solidFill>
              </a:rPr>
              <a:t>NC-60</a:t>
            </a:r>
          </a:p>
        </cdr:txBody>
      </cdr:sp>
      <cdr:sp macro="" textlink="">
        <cdr:nvSpPr>
          <cdr:cNvPr id="13" name="TextBox 1"/>
          <cdr:cNvSpPr txBox="1"/>
        </cdr:nvSpPr>
        <cdr:spPr>
          <a:xfrm xmlns:a="http://schemas.openxmlformats.org/drawingml/2006/main">
            <a:off x="4259365" y="1583960"/>
            <a:ext cx="463464" cy="238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600" b="0" dirty="0">
                <a:solidFill>
                  <a:schemeClr val="bg1"/>
                </a:solidFill>
              </a:rPr>
              <a:t>NC-70</a:t>
            </a: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0.66711</cdr:x>
      <cdr:y>0.32107</cdr:y>
    </cdr:from>
    <cdr:to>
      <cdr:x>0.7405</cdr:x>
      <cdr:y>0.36288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48249" y="1828799"/>
          <a:ext cx="533368" cy="23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0.66711</cdr:x>
      <cdr:y>0.32107</cdr:y>
    </cdr:from>
    <cdr:to>
      <cdr:x>0.7405</cdr:x>
      <cdr:y>0.36288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48249" y="1828799"/>
          <a:ext cx="533368" cy="23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0.66711</cdr:x>
      <cdr:y>0.32107</cdr:y>
    </cdr:from>
    <cdr:to>
      <cdr:x>0.7405</cdr:x>
      <cdr:y>0.36288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48249" y="1828799"/>
          <a:ext cx="533368" cy="23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0.66711</cdr:x>
      <cdr:y>0.32107</cdr:y>
    </cdr:from>
    <cdr:to>
      <cdr:x>0.7405</cdr:x>
      <cdr:y>0.36288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48249" y="1828799"/>
          <a:ext cx="533368" cy="23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0.66711</cdr:x>
      <cdr:y>0.32107</cdr:y>
    </cdr:from>
    <cdr:to>
      <cdr:x>0.7405</cdr:x>
      <cdr:y>0.36288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48249" y="1828799"/>
          <a:ext cx="533368" cy="23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0.78246</cdr:x>
      <cdr:y>0.25908</cdr:y>
    </cdr:from>
    <cdr:to>
      <cdr:x>0.8624</cdr:x>
      <cdr:y>0.71604</cdr:y>
    </cdr:to>
    <cdr:grpSp>
      <cdr:nvGrpSpPr>
        <cdr:cNvPr id="80" name="Group 13"/>
        <cdr:cNvGrpSpPr/>
      </cdr:nvGrpSpPr>
      <cdr:grpSpPr>
        <a:xfrm xmlns:a="http://schemas.openxmlformats.org/drawingml/2006/main">
          <a:off x="4305310" y="1148134"/>
          <a:ext cx="439852" cy="2025055"/>
          <a:chOff x="4221122" y="1667511"/>
          <a:chExt cx="504828" cy="2723497"/>
        </a:xfrm>
      </cdr:grpSpPr>
      <cdr:sp macro="" textlink="">
        <cdr:nvSpPr>
          <cdr:cNvPr id="82" name="TextBox 1"/>
          <cdr:cNvSpPr txBox="1"/>
        </cdr:nvSpPr>
        <cdr:spPr>
          <a:xfrm xmlns:a="http://schemas.openxmlformats.org/drawingml/2006/main">
            <a:off x="4262486" y="4152917"/>
            <a:ext cx="463464" cy="23809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NC-20</a:t>
            </a:r>
          </a:p>
        </cdr:txBody>
      </cdr:sp>
      <cdr:sp macro="" textlink="">
        <cdr:nvSpPr>
          <cdr:cNvPr id="84" name="TextBox 1"/>
          <cdr:cNvSpPr txBox="1"/>
        </cdr:nvSpPr>
        <cdr:spPr>
          <a:xfrm xmlns:a="http://schemas.openxmlformats.org/drawingml/2006/main">
            <a:off x="4245941" y="3629004"/>
            <a:ext cx="463463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NC-30</a:t>
            </a:r>
          </a:p>
        </cdr:txBody>
      </cdr:sp>
      <cdr:sp macro="" textlink="">
        <cdr:nvSpPr>
          <cdr:cNvPr id="86" name="TextBox 1"/>
          <cdr:cNvSpPr txBox="1"/>
        </cdr:nvSpPr>
        <cdr:spPr>
          <a:xfrm xmlns:a="http://schemas.openxmlformats.org/drawingml/2006/main">
            <a:off x="4237668" y="3150174"/>
            <a:ext cx="463463" cy="2380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NC-40</a:t>
            </a:r>
          </a:p>
        </cdr:txBody>
      </cdr:sp>
      <cdr:sp macro="" textlink="">
        <cdr:nvSpPr>
          <cdr:cNvPr id="88" name="TextBox 1"/>
          <cdr:cNvSpPr txBox="1"/>
        </cdr:nvSpPr>
        <cdr:spPr>
          <a:xfrm xmlns:a="http://schemas.openxmlformats.org/drawingml/2006/main">
            <a:off x="4221122" y="2664689"/>
            <a:ext cx="463464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NC-50</a:t>
            </a:r>
          </a:p>
        </cdr:txBody>
      </cdr:sp>
      <cdr:sp macro="" textlink="">
        <cdr:nvSpPr>
          <cdr:cNvPr id="90" name="TextBox 1"/>
          <cdr:cNvSpPr txBox="1"/>
        </cdr:nvSpPr>
        <cdr:spPr>
          <a:xfrm xmlns:a="http://schemas.openxmlformats.org/drawingml/2006/main">
            <a:off x="4232053" y="2172667"/>
            <a:ext cx="463464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NC-60</a:t>
            </a:r>
          </a:p>
        </cdr:txBody>
      </cdr:sp>
      <cdr:sp macro="" textlink="">
        <cdr:nvSpPr>
          <cdr:cNvPr id="92" name="TextBox 1"/>
          <cdr:cNvSpPr txBox="1"/>
        </cdr:nvSpPr>
        <cdr:spPr>
          <a:xfrm xmlns:a="http://schemas.openxmlformats.org/drawingml/2006/main">
            <a:off x="4229395" y="1667511"/>
            <a:ext cx="463464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NC-70</a:t>
            </a:r>
          </a:p>
        </cdr:txBody>
      </cdr:sp>
    </cdr:grp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0.78367</cdr:x>
      <cdr:y>0.25781</cdr:y>
    </cdr:from>
    <cdr:to>
      <cdr:x>0.86361</cdr:x>
      <cdr:y>0.71511</cdr:y>
    </cdr:to>
    <cdr:grpSp>
      <cdr:nvGrpSpPr>
        <cdr:cNvPr id="80" name="Group 13"/>
        <cdr:cNvGrpSpPr/>
      </cdr:nvGrpSpPr>
      <cdr:grpSpPr>
        <a:xfrm xmlns:a="http://schemas.openxmlformats.org/drawingml/2006/main">
          <a:off x="4790294" y="1287453"/>
          <a:ext cx="488645" cy="2283668"/>
          <a:chOff x="4221122" y="1745151"/>
          <a:chExt cx="504828" cy="2645857"/>
        </a:xfrm>
      </cdr:grpSpPr>
      <cdr:sp macro="" textlink="">
        <cdr:nvSpPr>
          <cdr:cNvPr id="82" name="TextBox 1"/>
          <cdr:cNvSpPr txBox="1"/>
        </cdr:nvSpPr>
        <cdr:spPr>
          <a:xfrm xmlns:a="http://schemas.openxmlformats.org/drawingml/2006/main">
            <a:off x="4262486" y="4152917"/>
            <a:ext cx="463464" cy="23809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NC-20</a:t>
            </a:r>
          </a:p>
        </cdr:txBody>
      </cdr:sp>
      <cdr:sp macro="" textlink="">
        <cdr:nvSpPr>
          <cdr:cNvPr id="84" name="TextBox 1"/>
          <cdr:cNvSpPr txBox="1"/>
        </cdr:nvSpPr>
        <cdr:spPr>
          <a:xfrm xmlns:a="http://schemas.openxmlformats.org/drawingml/2006/main">
            <a:off x="4245941" y="3629004"/>
            <a:ext cx="463463" cy="23814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NC-30</a:t>
            </a:r>
          </a:p>
        </cdr:txBody>
      </cdr:sp>
      <cdr:sp macro="" textlink="">
        <cdr:nvSpPr>
          <cdr:cNvPr id="86" name="TextBox 1"/>
          <cdr:cNvSpPr txBox="1"/>
        </cdr:nvSpPr>
        <cdr:spPr>
          <a:xfrm xmlns:a="http://schemas.openxmlformats.org/drawingml/2006/main">
            <a:off x="4237668" y="3196480"/>
            <a:ext cx="463463" cy="2380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NC-40</a:t>
            </a:r>
          </a:p>
        </cdr:txBody>
      </cdr:sp>
      <cdr:sp macro="" textlink="">
        <cdr:nvSpPr>
          <cdr:cNvPr id="88" name="TextBox 1"/>
          <cdr:cNvSpPr txBox="1"/>
        </cdr:nvSpPr>
        <cdr:spPr>
          <a:xfrm xmlns:a="http://schemas.openxmlformats.org/drawingml/2006/main">
            <a:off x="4221122" y="2672567"/>
            <a:ext cx="463464" cy="238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NC-50</a:t>
            </a:r>
          </a:p>
        </cdr:txBody>
      </cdr:sp>
      <cdr:sp macro="" textlink="">
        <cdr:nvSpPr>
          <cdr:cNvPr id="90" name="TextBox 1"/>
          <cdr:cNvSpPr txBox="1"/>
        </cdr:nvSpPr>
        <cdr:spPr>
          <a:xfrm xmlns:a="http://schemas.openxmlformats.org/drawingml/2006/main">
            <a:off x="4221122" y="2211878"/>
            <a:ext cx="463464" cy="238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NC-60</a:t>
            </a:r>
          </a:p>
        </cdr:txBody>
      </cdr:sp>
      <cdr:sp macro="" textlink="">
        <cdr:nvSpPr>
          <cdr:cNvPr id="92" name="TextBox 1"/>
          <cdr:cNvSpPr txBox="1"/>
        </cdr:nvSpPr>
        <cdr:spPr>
          <a:xfrm xmlns:a="http://schemas.openxmlformats.org/drawingml/2006/main">
            <a:off x="4239236" y="1745151"/>
            <a:ext cx="463464" cy="238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NC-70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72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E98B0-41FA-400F-8208-4C7C01DC50BE}" type="datetimeFigureOut">
              <a:rPr lang="en-US" smtClean="0"/>
              <a:pPr/>
              <a:t>4/24/2014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EA59B-D46C-4748-BE12-FD51B7BEB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1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A59B-D46C-4748-BE12-FD51B7BEB2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A59B-D46C-4748-BE12-FD51B7BEB26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A59B-D46C-4748-BE12-FD51B7BEB26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A59B-D46C-4748-BE12-FD51B7BEB26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1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A59B-D46C-4748-BE12-FD51B7BEB2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6019800" cy="2514600"/>
          </a:xfrm>
          <a:prstGeom prst="rect">
            <a:avLst/>
          </a:prstGeom>
        </p:spPr>
        <p:txBody>
          <a:bodyPr/>
          <a:lstStyle>
            <a:lvl1pPr marL="342900" indent="-279400">
              <a:defRPr sz="2800">
                <a:solidFill>
                  <a:schemeClr val="bg1"/>
                </a:solidFill>
                <a:latin typeface="Perpetua" panose="02020502060401020303" pitchFamily="18" charset="0"/>
              </a:defRPr>
            </a:lvl1pPr>
            <a:lvl2pPr marL="742950" indent="-285750"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bg1"/>
                </a:solidFill>
                <a:latin typeface="Perpetua" panose="02020502060401020303" pitchFamily="18" charset="0"/>
              </a:defRPr>
            </a:lvl2pPr>
            <a:lvl3pPr marL="1250950" indent="-336550"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bg1"/>
                </a:solidFill>
                <a:latin typeface="Perpetua" panose="02020502060401020303" pitchFamily="18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  <a:latin typeface="Perpetua" panose="02020502060401020303" pitchFamily="18" charset="0"/>
              </a:defRPr>
            </a:lvl4pPr>
            <a:lvl5pPr>
              <a:defRPr>
                <a:solidFill>
                  <a:schemeClr val="bg1"/>
                </a:solidFill>
                <a:latin typeface="Perpetua" panose="020205020604010203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65830" y="6465258"/>
            <a:ext cx="8425004" cy="39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Matthew Neal, Mechanical Option        Dr. Stephen</a:t>
            </a:r>
            <a:r>
              <a:rPr lang="en-US" sz="1900" baseline="0" dirty="0" smtClean="0">
                <a:solidFill>
                  <a:schemeClr val="bg1"/>
                </a:solidFill>
                <a:latin typeface="Perpetua" panose="02020502060401020303" pitchFamily="18" charset="0"/>
              </a:rPr>
              <a:t> Treado, Advisor</a:t>
            </a:r>
            <a:r>
              <a:rPr lang="en-US" sz="19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 </a:t>
            </a:r>
            <a:r>
              <a:rPr lang="en-US" sz="190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</a:t>
            </a:r>
            <a:r>
              <a:rPr lang="en-US" sz="1900" baseline="0" dirty="0" smtClean="0">
                <a:solidFill>
                  <a:schemeClr val="bg1"/>
                </a:solidFill>
                <a:latin typeface="Perpetua" pitchFamily="18" charset="0"/>
              </a:rPr>
              <a:t>Spring 2014</a:t>
            </a:r>
            <a:endParaRPr lang="en-US" sz="1900" dirty="0">
              <a:solidFill>
                <a:schemeClr val="bg1"/>
              </a:solidFill>
              <a:latin typeface="Perpetua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rot="10800000">
            <a:off x="4381500" y="168403"/>
            <a:ext cx="17754600" cy="7780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82504" y="200495"/>
            <a:ext cx="17578862" cy="745988"/>
          </a:xfrm>
          <a:prstGeom prst="rect">
            <a:avLst/>
          </a:prstGeom>
        </p:spPr>
        <p:txBody>
          <a:bodyPr/>
          <a:lstStyle>
            <a:lvl1pPr algn="l">
              <a:tabLst>
                <a:tab pos="5029200" algn="l"/>
              </a:tabLst>
              <a:defRPr b="0">
                <a:solidFill>
                  <a:schemeClr val="tx1"/>
                </a:solidFill>
                <a:latin typeface="Perpetua" panose="020205020604010203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9406940" y="6465257"/>
            <a:ext cx="79288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April 15</a:t>
            </a:r>
            <a:r>
              <a:rPr lang="en-US" sz="1900" baseline="300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th</a:t>
            </a:r>
            <a:r>
              <a:rPr lang="en-US" sz="19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, 2014                     AE Senior Thesis Presentation                    Slide </a:t>
            </a:r>
            <a:fld id="{FE01DBE2-4D17-4F3B-8791-6583003BC65F}" type="slidenum">
              <a:rPr lang="en-US" sz="1900" smtClean="0">
                <a:solidFill>
                  <a:schemeClr val="bg1"/>
                </a:solidFill>
                <a:latin typeface="Perpetua" panose="02020502060401020303" pitchFamily="18" charset="0"/>
              </a:rPr>
              <a:pPr/>
              <a:t>‹#›</a:t>
            </a:fld>
            <a:endParaRPr lang="en-US" sz="19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424356" y="1054913"/>
            <a:ext cx="6019800" cy="2514600"/>
          </a:xfrm>
          <a:prstGeom prst="rect">
            <a:avLst/>
          </a:prstGeom>
        </p:spPr>
        <p:txBody>
          <a:bodyPr/>
          <a:lstStyle>
            <a:lvl1pPr marL="342900" indent="-279400">
              <a:defRPr sz="2800">
                <a:solidFill>
                  <a:schemeClr val="bg1"/>
                </a:solidFill>
                <a:latin typeface="Perpetua" panose="02020502060401020303" pitchFamily="18" charset="0"/>
              </a:defRPr>
            </a:lvl1pPr>
            <a:lvl2pPr marL="742950" indent="-285750"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bg1"/>
                </a:solidFill>
                <a:latin typeface="Perpetua" panose="02020502060401020303" pitchFamily="18" charset="0"/>
              </a:defRPr>
            </a:lvl2pPr>
            <a:lvl3pPr marL="1250950" indent="-336550"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bg1"/>
                </a:solidFill>
                <a:latin typeface="Perpetua" panose="02020502060401020303" pitchFamily="18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  <a:latin typeface="Perpetua" panose="02020502060401020303" pitchFamily="18" charset="0"/>
              </a:defRPr>
            </a:lvl4pPr>
            <a:lvl5pPr>
              <a:defRPr>
                <a:solidFill>
                  <a:schemeClr val="bg1"/>
                </a:solidFill>
                <a:latin typeface="Perpetua" panose="02020502060401020303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17792" b="13093"/>
          <a:stretch/>
        </p:blipFill>
        <p:spPr>
          <a:xfrm>
            <a:off x="22811431" y="168406"/>
            <a:ext cx="4084160" cy="1431399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9067800" y="57150"/>
            <a:ext cx="152400" cy="9677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9150466" y="368484"/>
            <a:ext cx="9151183" cy="6189260"/>
            <a:chOff x="9157692" y="973226"/>
            <a:chExt cx="8700982" cy="588477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" t="14191" r="4609"/>
            <a:stretch/>
          </p:blipFill>
          <p:spPr>
            <a:xfrm>
              <a:off x="9164521" y="973226"/>
              <a:ext cx="8694153" cy="58847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6" r="4934"/>
            <a:stretch/>
          </p:blipFill>
          <p:spPr>
            <a:xfrm>
              <a:off x="9160041" y="1119947"/>
              <a:ext cx="8678827" cy="4682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" t="39205" r="65945" b="14096"/>
            <a:stretch/>
          </p:blipFill>
          <p:spPr>
            <a:xfrm>
              <a:off x="9157692" y="2688609"/>
              <a:ext cx="2841820" cy="3202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11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97503" y="-48128"/>
            <a:ext cx="560473" cy="6949440"/>
            <a:chOff x="101265" y="-32084"/>
            <a:chExt cx="560473" cy="694944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61738" y="-32084"/>
              <a:ext cx="0" cy="694944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97307" y="-32084"/>
              <a:ext cx="0" cy="694944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44906" y="-32084"/>
              <a:ext cx="0" cy="694944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228601" y="-32084"/>
              <a:ext cx="0" cy="694944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01265" y="-32084"/>
              <a:ext cx="0" cy="6949440"/>
            </a:xfrm>
            <a:prstGeom prst="line">
              <a:avLst/>
            </a:prstGeom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2" y="174476"/>
            <a:ext cx="3134017" cy="15259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microsoft.com/office/2007/relationships/media" Target="../media/media2.Wav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emf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1394" y="4508588"/>
            <a:ext cx="8983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Matthew Neal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Mechanical Option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Dr. Stephen Treado, Adviser</a:t>
            </a:r>
          </a:p>
          <a:p>
            <a:pPr>
              <a:tabLst>
                <a:tab pos="336550" algn="l"/>
              </a:tabLs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39080"/>
          <a:stretch/>
        </p:blipFill>
        <p:spPr>
          <a:xfrm>
            <a:off x="1400171" y="1993695"/>
            <a:ext cx="3388949" cy="457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 b="17544"/>
          <a:stretch/>
        </p:blipFill>
        <p:spPr>
          <a:xfrm>
            <a:off x="18751394" y="914393"/>
            <a:ext cx="8247469" cy="29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Increased first costs:</a:t>
            </a:r>
          </a:p>
          <a:p>
            <a:pPr lvl="1"/>
            <a:r>
              <a:rPr lang="en-US" dirty="0" smtClean="0"/>
              <a:t>Savings from original design</a:t>
            </a:r>
          </a:p>
          <a:p>
            <a:pPr lvl="1"/>
            <a:r>
              <a:rPr lang="en-US" dirty="0" smtClean="0"/>
              <a:t>Added geothermal costs</a:t>
            </a:r>
          </a:p>
          <a:p>
            <a:pPr lvl="1"/>
            <a:r>
              <a:rPr lang="en-US" dirty="0" smtClean="0"/>
              <a:t>Time &amp; Location adjustments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Alternative Cost Comparisons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01372"/>
              </p:ext>
            </p:extLst>
          </p:nvPr>
        </p:nvGraphicFramePr>
        <p:xfrm>
          <a:off x="10778030" y="3193302"/>
          <a:ext cx="5555046" cy="338328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537060"/>
                <a:gridCol w="2017986"/>
              </a:tblGrid>
              <a:tr h="2381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Vertical - Increased First-Costs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Cost Item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Amount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First Cost - General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655,736.06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Location Multiplier - Reading PA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0.988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First Cost - Reading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647,867.23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484,710.00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Time Multiplier - 2014 to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0.889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- 2014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545,230.60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Overall First Cost Increase: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102,636.63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657500"/>
              </p:ext>
            </p:extLst>
          </p:nvPr>
        </p:nvGraphicFramePr>
        <p:xfrm>
          <a:off x="19915791" y="2357735"/>
          <a:ext cx="6065782" cy="338328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905906"/>
                <a:gridCol w="2159876"/>
              </a:tblGrid>
              <a:tr h="2381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Horizontal - Increased First-Costs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Cost Item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Amount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Increased First Cost - General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601,959.52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Location Multiplier - Reading PA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0.988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First Cost - Reading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594,736.01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484,710.00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Time Multiplier - 2014 to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0.889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- 2014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545,230.60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Overall First Cost Increase: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49,505.41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3984037" y="6248399"/>
            <a:ext cx="1992563" cy="391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559837" y="5410199"/>
            <a:ext cx="1992563" cy="391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Little change in emissions</a:t>
            </a:r>
          </a:p>
          <a:p>
            <a:pPr lvl="1"/>
            <a:r>
              <a:rPr lang="en-US" dirty="0" smtClean="0"/>
              <a:t>Decreased natural gas emissions</a:t>
            </a:r>
          </a:p>
          <a:p>
            <a:pPr lvl="1"/>
            <a:r>
              <a:rPr lang="en-US" dirty="0" smtClean="0"/>
              <a:t>Increased electricity emissions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Annual Emissions Reductions 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065505"/>
              </p:ext>
            </p:extLst>
          </p:nvPr>
        </p:nvGraphicFramePr>
        <p:xfrm>
          <a:off x="10279116" y="2942619"/>
          <a:ext cx="7598980" cy="374904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229711"/>
                <a:gridCol w="2585545"/>
                <a:gridCol w="2498926"/>
                <a:gridCol w="1284798"/>
              </a:tblGrid>
              <a:tr h="28427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Difference in Total Annual Emissions</a:t>
                      </a:r>
                      <a:endParaRPr lang="en-US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2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Pollutant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Original </a:t>
                      </a:r>
                      <a:r>
                        <a:rPr lang="en-US" sz="1600" dirty="0"/>
                        <a:t>Emissions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(lb/yr)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Geothermal </a:t>
                      </a:r>
                      <a:r>
                        <a:rPr lang="en-US" sz="1600" dirty="0" smtClean="0"/>
                        <a:t>Emissions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(lb/yr)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Decrease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%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CO2e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2321124.8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2270409.1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2.18%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</a:t>
                      </a:r>
                      <a:r>
                        <a:rPr lang="en-US" sz="1600" baseline="-25000" dirty="0"/>
                        <a:t>2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2194071.2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2140470.1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2.44%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CH4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4526.3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4661.8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-2.99%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NOx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3896.3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3905.4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-0.23%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SOx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10799.6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11128.1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-3.04%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</a:tr>
              <a:tr h="2546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1173.6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1117.3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4.80%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solidFill>
                      <a:srgbClr val="C57736"/>
                    </a:solidFill>
                  </a:tcPr>
                </a:tc>
              </a:tr>
              <a:tr h="3441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Solid Waste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258316.8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266191.0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-3.05%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784" marR="61784" marT="0" marB="0" anchor="ctr"/>
                </a:tc>
              </a:tr>
            </a:tbl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9706897" y="2017988"/>
          <a:ext cx="7504386" cy="409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6" y="1046891"/>
            <a:ext cx="7770187" cy="4849412"/>
          </a:xfrm>
        </p:spPr>
        <p:txBody>
          <a:bodyPr/>
          <a:lstStyle/>
          <a:p>
            <a:r>
              <a:rPr lang="en-US" dirty="0" smtClean="0"/>
              <a:t>Almost eliminated natural gas consumption</a:t>
            </a:r>
          </a:p>
          <a:p>
            <a:endParaRPr lang="en-US" dirty="0" smtClean="0"/>
          </a:p>
          <a:p>
            <a:r>
              <a:rPr lang="en-US" dirty="0" smtClean="0"/>
              <a:t>Similar annual electricity consumption</a:t>
            </a:r>
          </a:p>
          <a:p>
            <a:pPr lvl="1"/>
            <a:r>
              <a:rPr lang="en-US" dirty="0" smtClean="0"/>
              <a:t>Heat pump operation</a:t>
            </a:r>
          </a:p>
          <a:p>
            <a:pPr lvl="1"/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Annual Energy Savings:  $8,494.00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Annual Energy Savings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8224938" y="1892683"/>
          <a:ext cx="9002110" cy="3924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Vertical Well Design:</a:t>
            </a:r>
          </a:p>
          <a:p>
            <a:pPr lvl="1"/>
            <a:r>
              <a:rPr lang="en-US" dirty="0" smtClean="0"/>
              <a:t>Simple: 12.1 years</a:t>
            </a:r>
          </a:p>
          <a:p>
            <a:pPr lvl="1"/>
            <a:r>
              <a:rPr lang="en-US" dirty="0" smtClean="0"/>
              <a:t>Discounted: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12.7 years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Life Cycle Cost Analysis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Loop Design:</a:t>
            </a:r>
          </a:p>
          <a:p>
            <a:pPr lvl="1"/>
            <a:r>
              <a:rPr lang="en-US" dirty="0" smtClean="0"/>
              <a:t>Simple: 5.8 years</a:t>
            </a:r>
          </a:p>
          <a:p>
            <a:pPr lvl="1"/>
            <a:r>
              <a:rPr lang="en-US" dirty="0" smtClean="0"/>
              <a:t>Discounted: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6.1 years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9333186" y="2774731"/>
          <a:ext cx="7945821" cy="36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9233930" y="2774731"/>
          <a:ext cx="7993117" cy="362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Graphic spid="8" grpId="0">
        <p:bldAsOne/>
      </p:bldGraphic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0"/>
            <a:ext cx="6019800" cy="5290847"/>
          </a:xfrm>
        </p:spPr>
        <p:txBody>
          <a:bodyPr/>
          <a:lstStyle/>
          <a:p>
            <a:r>
              <a:rPr lang="en-US" dirty="0" smtClean="0"/>
              <a:t>Horizontal Design</a:t>
            </a:r>
          </a:p>
          <a:p>
            <a:pPr lvl="1"/>
            <a:r>
              <a:rPr lang="en-US" dirty="0" smtClean="0"/>
              <a:t>Best Payback – 6.1 years</a:t>
            </a:r>
          </a:p>
          <a:p>
            <a:pPr lvl="1"/>
            <a:r>
              <a:rPr lang="en-US" dirty="0" smtClean="0"/>
              <a:t>Large space requirements</a:t>
            </a:r>
          </a:p>
          <a:p>
            <a:endParaRPr lang="en-US" dirty="0" smtClean="0"/>
          </a:p>
          <a:p>
            <a:r>
              <a:rPr lang="en-US" dirty="0" smtClean="0"/>
              <a:t>Vertical Design</a:t>
            </a:r>
          </a:p>
          <a:p>
            <a:pPr lvl="1"/>
            <a:r>
              <a:rPr lang="en-US" dirty="0" smtClean="0"/>
              <a:t>Favorable Payback – 12.7 years</a:t>
            </a:r>
          </a:p>
          <a:p>
            <a:pPr lvl="1"/>
            <a:r>
              <a:rPr lang="en-US" dirty="0" smtClean="0"/>
              <a:t>Less space requirements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	Alternative Selection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24860" y="3088409"/>
            <a:ext cx="4598779" cy="2702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72984" y="1777099"/>
            <a:ext cx="4877576" cy="45701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124860" y="3075709"/>
            <a:ext cx="10282955" cy="3270770"/>
            <a:chOff x="14124860" y="3075709"/>
            <a:chExt cx="10282955" cy="327077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56540" y="5009904"/>
              <a:ext cx="2251275" cy="132311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4124860" y="3075709"/>
              <a:ext cx="10282955" cy="3270770"/>
              <a:chOff x="14124860" y="3075709"/>
              <a:chExt cx="10282955" cy="327077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124860" y="3090041"/>
                <a:ext cx="4619297" cy="270115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2149303" y="4992413"/>
                <a:ext cx="2258512" cy="1354066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18715512" y="3075709"/>
                <a:ext cx="3436822" cy="190975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8715512" y="5816084"/>
                <a:ext cx="3436822" cy="52905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Comparisons to ANSI S12.60</a:t>
            </a:r>
          </a:p>
          <a:p>
            <a:r>
              <a:rPr lang="en-US" dirty="0" smtClean="0"/>
              <a:t>Reverberation Time (T30)</a:t>
            </a:r>
          </a:p>
          <a:p>
            <a:pPr lvl="1"/>
            <a:r>
              <a:rPr lang="en-US" dirty="0" smtClean="0"/>
              <a:t>0.7 for &gt; 10,000 ft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0.6 for &lt; 10,000 ft</a:t>
            </a:r>
            <a:r>
              <a:rPr lang="en-US" baseline="30000" dirty="0" smtClean="0"/>
              <a:t>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Onsite Measurements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244530"/>
              </p:ext>
            </p:extLst>
          </p:nvPr>
        </p:nvGraphicFramePr>
        <p:xfrm>
          <a:off x="10000812" y="3435350"/>
          <a:ext cx="7639050" cy="342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632618"/>
              </p:ext>
            </p:extLst>
          </p:nvPr>
        </p:nvGraphicFramePr>
        <p:xfrm>
          <a:off x="19454649" y="2585545"/>
          <a:ext cx="7583213" cy="338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1"/>
          <p:cNvSpPr txBox="1">
            <a:spLocks/>
          </p:cNvSpPr>
          <p:nvPr/>
        </p:nvSpPr>
        <p:spPr>
          <a:xfrm>
            <a:off x="11250244" y="3121571"/>
            <a:ext cx="6019800" cy="495300"/>
          </a:xfrm>
          <a:prstGeom prst="rect">
            <a:avLst/>
          </a:prstGeom>
        </p:spPr>
        <p:txBody>
          <a:bodyPr/>
          <a:lstStyle>
            <a:lvl1pPr marL="342900" indent="-279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6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2pPr>
            <a:lvl3pPr marL="1250950" indent="-336550" algn="l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None/>
            </a:pPr>
            <a:r>
              <a:rPr lang="en-US" dirty="0" smtClean="0"/>
              <a:t>Classrooms &gt; 10,000 ft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0646505" y="2132282"/>
            <a:ext cx="6019800" cy="495300"/>
          </a:xfrm>
          <a:prstGeom prst="rect">
            <a:avLst/>
          </a:prstGeom>
        </p:spPr>
        <p:txBody>
          <a:bodyPr/>
          <a:lstStyle>
            <a:lvl1pPr marL="342900" indent="-279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26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2pPr>
            <a:lvl3pPr marL="1250950" indent="-336550" algn="l" defTabSz="9144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Perpetua" panose="02020502060401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None/>
            </a:pPr>
            <a:r>
              <a:rPr lang="en-US" dirty="0" smtClean="0"/>
              <a:t>Classrooms &lt; 10,000 ft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879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7" grpId="0">
        <p:bldAsOne/>
      </p:bldGraphic>
      <p:bldGraphic spid="8" grpId="0">
        <p:bldAsOne/>
      </p:bldGraphic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Comparisons to ANSI S12.60</a:t>
            </a:r>
          </a:p>
          <a:p>
            <a:r>
              <a:rPr lang="en-US" dirty="0" smtClean="0"/>
              <a:t>Background Noise Level (BNL)</a:t>
            </a:r>
          </a:p>
          <a:p>
            <a:pPr lvl="1"/>
            <a:r>
              <a:rPr lang="en-US" dirty="0" smtClean="0"/>
              <a:t>NC – 30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Onsite Measurements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19041673" y="1497314"/>
          <a:ext cx="7945821" cy="489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F:\Thesis\Pictures\My Pics\669.JPG"/>
          <p:cNvPicPr>
            <a:picLocks noChangeAspect="1" noChangeArrowheads="1"/>
          </p:cNvPicPr>
          <p:nvPr/>
        </p:nvPicPr>
        <p:blipFill>
          <a:blip r:embed="rId3" cstate="print"/>
          <a:srcRect l="8451" r="30704"/>
          <a:stretch>
            <a:fillRect/>
          </a:stretch>
        </p:blipFill>
        <p:spPr bwMode="auto">
          <a:xfrm>
            <a:off x="11847187" y="2416892"/>
            <a:ext cx="3235883" cy="3988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9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1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6" y="1046891"/>
            <a:ext cx="8528776" cy="2514600"/>
          </a:xfrm>
        </p:spPr>
        <p:txBody>
          <a:bodyPr/>
          <a:lstStyle/>
          <a:p>
            <a:r>
              <a:rPr lang="en-US" dirty="0" smtClean="0"/>
              <a:t>Comparisons to ANSI S12.60</a:t>
            </a:r>
          </a:p>
          <a:p>
            <a:r>
              <a:rPr lang="en-US" dirty="0" smtClean="0"/>
              <a:t>Transmission Loss (TL) &amp; Sound Trans. Coefficient (STC)</a:t>
            </a:r>
          </a:p>
          <a:p>
            <a:pPr lvl="1"/>
            <a:r>
              <a:rPr lang="en-US" dirty="0" smtClean="0"/>
              <a:t>STC – 50 between classrooms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Onsite Measurements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769962" y="2129480"/>
            <a:ext cx="6462604" cy="4220736"/>
            <a:chOff x="19659600" y="2224076"/>
            <a:chExt cx="6462604" cy="4220736"/>
          </a:xfrm>
        </p:grpSpPr>
        <p:graphicFrame>
          <p:nvGraphicFramePr>
            <p:cNvPr id="10" name="Chart 9"/>
            <p:cNvGraphicFramePr/>
            <p:nvPr/>
          </p:nvGraphicFramePr>
          <p:xfrm>
            <a:off x="19659600" y="2408839"/>
            <a:ext cx="6381751" cy="4035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20102404" y="2224076"/>
              <a:ext cx="6019800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 121 to 122, 49 ASTC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360684" y="2642037"/>
            <a:ext cx="6864025" cy="3968313"/>
            <a:chOff x="10360684" y="2642037"/>
            <a:chExt cx="6864025" cy="3968313"/>
          </a:xfrm>
        </p:grpSpPr>
        <p:sp>
          <p:nvSpPr>
            <p:cNvPr id="9" name="Text Placeholder 1"/>
            <p:cNvSpPr txBox="1">
              <a:spLocks/>
            </p:cNvSpPr>
            <p:nvPr/>
          </p:nvSpPr>
          <p:spPr>
            <a:xfrm>
              <a:off x="11204909" y="2642037"/>
              <a:ext cx="6019800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 120 to 121, 46 ASTC</a:t>
              </a:r>
              <a:endParaRPr lang="en-US" dirty="0"/>
            </a:p>
          </p:txBody>
        </p:sp>
        <p:graphicFrame>
          <p:nvGraphicFramePr>
            <p:cNvPr id="14" name="Chart 13"/>
            <p:cNvGraphicFramePr/>
            <p:nvPr/>
          </p:nvGraphicFramePr>
          <p:xfrm>
            <a:off x="10360684" y="2712720"/>
            <a:ext cx="6670016" cy="38976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210800" y="2642037"/>
            <a:ext cx="7090109" cy="3987363"/>
            <a:chOff x="10210800" y="2642037"/>
            <a:chExt cx="7090109" cy="3987363"/>
          </a:xfrm>
        </p:grpSpPr>
        <p:sp>
          <p:nvSpPr>
            <p:cNvPr id="9" name="Text Placeholder 1"/>
            <p:cNvSpPr txBox="1">
              <a:spLocks/>
            </p:cNvSpPr>
            <p:nvPr/>
          </p:nvSpPr>
          <p:spPr>
            <a:xfrm>
              <a:off x="11281109" y="2642037"/>
              <a:ext cx="6019800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 246 to 247, 40 ASTC</a:t>
              </a:r>
              <a:endParaRPr lang="en-US" dirty="0"/>
            </a:p>
          </p:txBody>
        </p:sp>
        <p:graphicFrame>
          <p:nvGraphicFramePr>
            <p:cNvPr id="12" name="Chart 11"/>
            <p:cNvGraphicFramePr/>
            <p:nvPr/>
          </p:nvGraphicFramePr>
          <p:xfrm>
            <a:off x="10210800" y="2857500"/>
            <a:ext cx="7067551" cy="3771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6" y="1046891"/>
            <a:ext cx="8528776" cy="2514600"/>
          </a:xfrm>
        </p:spPr>
        <p:txBody>
          <a:bodyPr/>
          <a:lstStyle/>
          <a:p>
            <a:r>
              <a:rPr lang="en-US" dirty="0" smtClean="0"/>
              <a:t>Comparisons to ANSI S12.60</a:t>
            </a:r>
          </a:p>
          <a:p>
            <a:r>
              <a:rPr lang="en-US" dirty="0" smtClean="0"/>
              <a:t>Transmission Loss (TL) &amp; Sound Trans. Coefficient (STC)</a:t>
            </a:r>
          </a:p>
          <a:p>
            <a:pPr lvl="1"/>
            <a:r>
              <a:rPr lang="en-US" dirty="0" smtClean="0"/>
              <a:t>STC – 50 between classrooms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Onsite Measurements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488151" y="2014526"/>
            <a:ext cx="6862653" cy="4024324"/>
            <a:chOff x="19488151" y="2014526"/>
            <a:chExt cx="6862653" cy="4024324"/>
          </a:xfrm>
        </p:grpSpPr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20331004" y="2014526"/>
              <a:ext cx="6019800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 247 to 248, 38 ASTC</a:t>
              </a:r>
              <a:endParaRPr lang="en-US" dirty="0"/>
            </a:p>
          </p:txBody>
        </p:sp>
        <p:graphicFrame>
          <p:nvGraphicFramePr>
            <p:cNvPr id="13" name="Chart 12"/>
            <p:cNvGraphicFramePr/>
            <p:nvPr/>
          </p:nvGraphicFramePr>
          <p:xfrm>
            <a:off x="19488151" y="2238554"/>
            <a:ext cx="6572250" cy="3800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hesis\Pictures\My Pics\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3551" y="1485900"/>
            <a:ext cx="3583782" cy="4778376"/>
          </a:xfrm>
          <a:prstGeom prst="rect">
            <a:avLst/>
          </a:prstGeom>
          <a:noFill/>
        </p:spPr>
      </p:pic>
      <p:grpSp>
        <p:nvGrpSpPr>
          <p:cNvPr id="4" name="Group 48"/>
          <p:cNvGrpSpPr/>
          <p:nvPr/>
        </p:nvGrpSpPr>
        <p:grpSpPr>
          <a:xfrm>
            <a:off x="11106150" y="2343150"/>
            <a:ext cx="4438651" cy="3276600"/>
            <a:chOff x="11106150" y="2343150"/>
            <a:chExt cx="4438651" cy="3276600"/>
          </a:xfrm>
        </p:grpSpPr>
        <p:sp>
          <p:nvSpPr>
            <p:cNvPr id="17" name="Rectangle 16"/>
            <p:cNvSpPr/>
            <p:nvPr/>
          </p:nvSpPr>
          <p:spPr>
            <a:xfrm>
              <a:off x="11106150" y="4457699"/>
              <a:ext cx="685800" cy="1162051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7"/>
            <p:cNvGrpSpPr/>
            <p:nvPr/>
          </p:nvGrpSpPr>
          <p:grpSpPr>
            <a:xfrm>
              <a:off x="11772900" y="2343150"/>
              <a:ext cx="3771901" cy="3276600"/>
              <a:chOff x="11772900" y="2343150"/>
              <a:chExt cx="3771901" cy="3276600"/>
            </a:xfrm>
          </p:grpSpPr>
          <p:pic>
            <p:nvPicPr>
              <p:cNvPr id="38915" name="Picture 3" descr="F:\Thesis\Pictures\My Pics\67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875" r="17500"/>
              <a:stretch>
                <a:fillRect/>
              </a:stretch>
            </p:blipFill>
            <p:spPr bwMode="auto">
              <a:xfrm>
                <a:off x="13392150" y="2373489"/>
                <a:ext cx="2152650" cy="3189111"/>
              </a:xfrm>
              <a:prstGeom prst="rect">
                <a:avLst/>
              </a:prstGeom>
              <a:noFill/>
            </p:spPr>
          </p:pic>
          <p:cxnSp>
            <p:nvCxnSpPr>
              <p:cNvPr id="19" name="Straight Connector 18"/>
              <p:cNvCxnSpPr/>
              <p:nvPr/>
            </p:nvCxnSpPr>
            <p:spPr>
              <a:xfrm flipV="1">
                <a:off x="11791950" y="2343150"/>
                <a:ext cx="1581150" cy="209550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772900" y="5562600"/>
                <a:ext cx="1600200" cy="5715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13383043" y="2385190"/>
                <a:ext cx="2161758" cy="3196459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49"/>
          <p:cNvGrpSpPr/>
          <p:nvPr/>
        </p:nvGrpSpPr>
        <p:grpSpPr>
          <a:xfrm>
            <a:off x="14725650" y="2609850"/>
            <a:ext cx="3371849" cy="2609850"/>
            <a:chOff x="14725650" y="2609850"/>
            <a:chExt cx="3371849" cy="2609850"/>
          </a:xfrm>
        </p:grpSpPr>
        <p:sp>
          <p:nvSpPr>
            <p:cNvPr id="18" name="Rectangle 17"/>
            <p:cNvSpPr/>
            <p:nvPr/>
          </p:nvSpPr>
          <p:spPr>
            <a:xfrm>
              <a:off x="14725650" y="3087413"/>
              <a:ext cx="703718" cy="1027387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6"/>
            <p:cNvGrpSpPr/>
            <p:nvPr/>
          </p:nvGrpSpPr>
          <p:grpSpPr>
            <a:xfrm>
              <a:off x="15430500" y="2609850"/>
              <a:ext cx="2666999" cy="2609850"/>
              <a:chOff x="15430500" y="2609850"/>
              <a:chExt cx="2666999" cy="2609850"/>
            </a:xfrm>
          </p:grpSpPr>
          <p:pic>
            <p:nvPicPr>
              <p:cNvPr id="38916" name="Picture 4" descr="F:\Thesis\Pictures\My Pics\67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583" t="21667" r="26875" b="10833"/>
              <a:stretch>
                <a:fillRect/>
              </a:stretch>
            </p:blipFill>
            <p:spPr bwMode="auto">
              <a:xfrm>
                <a:off x="16116300" y="2628900"/>
                <a:ext cx="1957916" cy="2571750"/>
              </a:xfrm>
              <a:prstGeom prst="rect">
                <a:avLst/>
              </a:prstGeom>
              <a:noFill/>
            </p:spPr>
          </p:pic>
          <p:cxnSp>
            <p:nvCxnSpPr>
              <p:cNvPr id="42" name="Straight Connector 41"/>
              <p:cNvCxnSpPr/>
              <p:nvPr/>
            </p:nvCxnSpPr>
            <p:spPr>
              <a:xfrm flipV="1">
                <a:off x="15430500" y="2609850"/>
                <a:ext cx="666750" cy="47625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5430500" y="4114800"/>
                <a:ext cx="666750" cy="106680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16097250" y="2628899"/>
                <a:ext cx="2000249" cy="259080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Onsite Measurements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488151" y="2014526"/>
            <a:ext cx="6862653" cy="4024324"/>
            <a:chOff x="19488151" y="2014526"/>
            <a:chExt cx="6862653" cy="4024324"/>
          </a:xfrm>
        </p:grpSpPr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20331004" y="2014526"/>
              <a:ext cx="6019800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 247 to 248, 38 ASTC</a:t>
              </a:r>
              <a:endParaRPr lang="en-US" dirty="0"/>
            </a:p>
          </p:txBody>
        </p:sp>
        <p:graphicFrame>
          <p:nvGraphicFramePr>
            <p:cNvPr id="13" name="Chart 12"/>
            <p:cNvGraphicFramePr/>
            <p:nvPr/>
          </p:nvGraphicFramePr>
          <p:xfrm>
            <a:off x="19488151" y="2238554"/>
            <a:ext cx="6572250" cy="3800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Reading, PA – PSU Berks Campus</a:t>
            </a:r>
          </a:p>
          <a:p>
            <a:r>
              <a:rPr lang="en-US" dirty="0" smtClean="0"/>
              <a:t>Classrooms, Labs and Offices</a:t>
            </a:r>
          </a:p>
          <a:p>
            <a:r>
              <a:rPr lang="en-US" dirty="0" smtClean="0"/>
              <a:t>~ 64,000 SF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2504" y="200495"/>
            <a:ext cx="17484268" cy="745988"/>
          </a:xfrm>
        </p:spPr>
        <p:txBody>
          <a:bodyPr/>
          <a:lstStyle/>
          <a:p>
            <a:pPr>
              <a:tabLst>
                <a:tab pos="5029200" algn="l"/>
              </a:tabLst>
            </a:pPr>
            <a:r>
              <a:rPr lang="en-US" dirty="0" smtClean="0"/>
              <a:t>Overview    	The Gaige Technology and Business Innovation Building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Constructed  in 2010/2011</a:t>
            </a:r>
          </a:p>
          <a:p>
            <a:r>
              <a:rPr lang="en-US" dirty="0" smtClean="0"/>
              <a:t>$25.7 Million</a:t>
            </a:r>
          </a:p>
          <a:p>
            <a:r>
              <a:rPr lang="en-US" dirty="0" smtClean="0"/>
              <a:t>LEED Gold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29698" name="Picture 2" descr="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84664" y="2522480"/>
            <a:ext cx="5386372" cy="3886475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32594" t="14886" r="3038" b="33944"/>
          <a:stretch>
            <a:fillRect/>
          </a:stretch>
        </p:blipFill>
        <p:spPr bwMode="auto">
          <a:xfrm>
            <a:off x="11634952" y="2002216"/>
            <a:ext cx="4130567" cy="413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http://berks.psu.edu/information/logo/PSU_Blue2toneOnWhite.png"/>
          <p:cNvPicPr>
            <a:picLocks noChangeAspect="1" noChangeArrowheads="1"/>
          </p:cNvPicPr>
          <p:nvPr/>
        </p:nvPicPr>
        <p:blipFill>
          <a:blip r:embed="rId4" cstate="print"/>
          <a:srcRect b="10624"/>
          <a:stretch>
            <a:fillRect/>
          </a:stretch>
        </p:blipFill>
        <p:spPr bwMode="auto">
          <a:xfrm>
            <a:off x="22166333" y="2254465"/>
            <a:ext cx="2885089" cy="1497722"/>
          </a:xfrm>
          <a:prstGeom prst="rect">
            <a:avLst/>
          </a:prstGeom>
          <a:noFill/>
        </p:spPr>
      </p:pic>
      <p:pic>
        <p:nvPicPr>
          <p:cNvPr id="1026" name="Picture 2" descr="F:\Thesis\Pictures\Butz Ext_1.jpg"/>
          <p:cNvPicPr>
            <a:picLocks noChangeAspect="1" noChangeArrowheads="1"/>
          </p:cNvPicPr>
          <p:nvPr/>
        </p:nvPicPr>
        <p:blipFill>
          <a:blip r:embed="rId5" cstate="print"/>
          <a:srcRect t="26352" b="5614"/>
          <a:stretch>
            <a:fillRect/>
          </a:stretch>
        </p:blipFill>
        <p:spPr bwMode="auto">
          <a:xfrm>
            <a:off x="18871334" y="4051344"/>
            <a:ext cx="4903076" cy="22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6" y="1046891"/>
            <a:ext cx="7377363" cy="2363059"/>
          </a:xfrm>
        </p:spPr>
        <p:txBody>
          <a:bodyPr/>
          <a:lstStyle/>
          <a:p>
            <a:r>
              <a:rPr lang="en-US" dirty="0" smtClean="0"/>
              <a:t>Option 1: ceiling plenum</a:t>
            </a:r>
          </a:p>
          <a:p>
            <a:r>
              <a:rPr lang="en-US" dirty="0" smtClean="0"/>
              <a:t>Classroom &amp; heat pump modeled in Odeon</a:t>
            </a:r>
          </a:p>
          <a:p>
            <a:pPr lvl="1"/>
            <a:r>
              <a:rPr lang="en-US" dirty="0" smtClean="0"/>
              <a:t>Inadequate background noise level</a:t>
            </a:r>
          </a:p>
          <a:p>
            <a:pPr lvl="1"/>
            <a:r>
              <a:rPr lang="en-US" dirty="0" smtClean="0"/>
              <a:t>~ 50 to 55 </a:t>
            </a:r>
            <a:r>
              <a:rPr lang="en-US" dirty="0" err="1" smtClean="0"/>
              <a:t>dBA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Heat Pump Sound Isolation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6" cstate="print"/>
          <a:srcRect l="29937" t="17608" r="22623"/>
          <a:stretch>
            <a:fillRect/>
          </a:stretch>
        </p:blipFill>
        <p:spPr bwMode="auto">
          <a:xfrm>
            <a:off x="13163550" y="2626801"/>
            <a:ext cx="4173322" cy="40216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15362" name="Group 280"/>
          <p:cNvGrpSpPr>
            <a:grpSpLocks/>
          </p:cNvGrpSpPr>
          <p:nvPr/>
        </p:nvGrpSpPr>
        <p:grpSpPr bwMode="auto">
          <a:xfrm>
            <a:off x="12427001" y="2703889"/>
            <a:ext cx="5783580" cy="3867471"/>
            <a:chOff x="8281" y="1121"/>
            <a:chExt cx="47410" cy="31705"/>
          </a:xfrm>
          <a:solidFill>
            <a:schemeClr val="bg1"/>
          </a:solidFill>
        </p:grpSpPr>
        <p:pic>
          <p:nvPicPr>
            <p:cNvPr id="279" name="Picture 279"/>
            <p:cNvPicPr>
              <a:picLocks noChangeAspect="1"/>
            </p:cNvPicPr>
            <p:nvPr/>
          </p:nvPicPr>
          <p:blipFill>
            <a:blip r:embed="rId7" cstate="print"/>
            <a:srcRect l="91727"/>
            <a:stretch>
              <a:fillRect/>
            </a:stretch>
          </p:blipFill>
          <p:spPr bwMode="auto">
            <a:xfrm>
              <a:off x="48911" y="1132"/>
              <a:ext cx="6780" cy="31646"/>
            </a:xfrm>
            <a:prstGeom prst="rect">
              <a:avLst/>
            </a:prstGeom>
            <a:grpFill/>
          </p:spPr>
        </p:pic>
        <p:pic>
          <p:nvPicPr>
            <p:cNvPr id="278" name="Picture 278"/>
            <p:cNvPicPr>
              <a:picLocks noChangeAspect="1"/>
            </p:cNvPicPr>
            <p:nvPr/>
          </p:nvPicPr>
          <p:blipFill>
            <a:blip r:embed="rId8" cstate="print"/>
            <a:srcRect l="20464" t="7587" r="24074" b="4713"/>
            <a:stretch>
              <a:fillRect/>
            </a:stretch>
          </p:blipFill>
          <p:spPr bwMode="auto">
            <a:xfrm>
              <a:off x="8281" y="1121"/>
              <a:ext cx="41923" cy="31705"/>
            </a:xfrm>
            <a:prstGeom prst="rect">
              <a:avLst/>
            </a:prstGeom>
            <a:grpFill/>
          </p:spPr>
        </p:pic>
      </p:grpSp>
      <p:pic>
        <p:nvPicPr>
          <p:cNvPr id="5" name="Heat Pump in Ceiling - Under H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08343" y="4922249"/>
            <a:ext cx="609600" cy="609600"/>
          </a:xfrm>
          <a:prstGeom prst="rect">
            <a:avLst/>
          </a:prstGeom>
        </p:spPr>
      </p:pic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736377" y="1046891"/>
            <a:ext cx="6019800" cy="2514600"/>
          </a:xfrm>
        </p:spPr>
        <p:txBody>
          <a:bodyPr/>
          <a:lstStyle/>
          <a:p>
            <a:r>
              <a:rPr lang="en-US" dirty="0" smtClean="0"/>
              <a:t>Option 2: mechanical room</a:t>
            </a:r>
          </a:p>
          <a:p>
            <a:pPr lvl="1"/>
            <a:r>
              <a:rPr lang="en-US" dirty="0" smtClean="0"/>
              <a:t>Meets 35 </a:t>
            </a:r>
            <a:r>
              <a:rPr lang="en-US" dirty="0" err="1" smtClean="0"/>
              <a:t>dBA</a:t>
            </a:r>
            <a:r>
              <a:rPr lang="en-US" dirty="0" smtClean="0"/>
              <a:t>  criteria</a:t>
            </a:r>
          </a:p>
          <a:p>
            <a:pPr lvl="1"/>
            <a:r>
              <a:rPr lang="en-US" dirty="0" smtClean="0"/>
              <a:t>~ 20 to26 </a:t>
            </a:r>
            <a:r>
              <a:rPr lang="en-US" dirty="0" err="1" smtClean="0"/>
              <a:t>dBA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9435" r="23981" b="14686"/>
          <a:stretch/>
        </p:blipFill>
        <p:spPr bwMode="auto">
          <a:xfrm>
            <a:off x="20040443" y="2707417"/>
            <a:ext cx="5905500" cy="34375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1131092" y="2686669"/>
            <a:ext cx="5537902" cy="3451962"/>
            <a:chOff x="19218275" y="1817584"/>
            <a:chExt cx="7322185" cy="4564166"/>
          </a:xfrm>
        </p:grpSpPr>
        <p:sp>
          <p:nvSpPr>
            <p:cNvPr id="24" name="Rectangle 23"/>
            <p:cNvSpPr/>
            <p:nvPr/>
          </p:nvSpPr>
          <p:spPr>
            <a:xfrm>
              <a:off x="25054560" y="1817584"/>
              <a:ext cx="1485900" cy="4546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89"/>
            <p:cNvGrpSpPr>
              <a:grpSpLocks/>
            </p:cNvGrpSpPr>
            <p:nvPr/>
          </p:nvGrpSpPr>
          <p:grpSpPr bwMode="auto">
            <a:xfrm>
              <a:off x="19218275" y="1840352"/>
              <a:ext cx="7211648" cy="4541398"/>
              <a:chOff x="0" y="238"/>
              <a:chExt cx="56080" cy="35319"/>
            </a:xfrm>
            <a:solidFill>
              <a:schemeClr val="bg1"/>
            </a:solidFill>
          </p:grpSpPr>
          <p:pic>
            <p:nvPicPr>
              <p:cNvPr id="26" name="Picture 281"/>
              <p:cNvPicPr>
                <a:picLocks noChangeAspect="1"/>
              </p:cNvPicPr>
              <p:nvPr/>
            </p:nvPicPr>
            <p:blipFill>
              <a:blip r:embed="rId11" cstate="print"/>
              <a:srcRect l="16458" t="3912" r="18636" b="4135"/>
              <a:stretch>
                <a:fillRect/>
              </a:stretch>
            </p:blipFill>
            <p:spPr bwMode="auto">
              <a:xfrm>
                <a:off x="0" y="238"/>
                <a:ext cx="52076" cy="35319"/>
              </a:xfrm>
              <a:prstGeom prst="rect">
                <a:avLst/>
              </a:prstGeom>
              <a:grpFill/>
            </p:spPr>
          </p:pic>
          <p:pic>
            <p:nvPicPr>
              <p:cNvPr id="27" name="Picture 282"/>
              <p:cNvPicPr>
                <a:picLocks noChangeAspect="1"/>
              </p:cNvPicPr>
              <p:nvPr/>
            </p:nvPicPr>
            <p:blipFill>
              <a:blip r:embed="rId12" cstate="print"/>
              <a:srcRect l="94182"/>
              <a:stretch>
                <a:fillRect/>
              </a:stretch>
            </p:blipFill>
            <p:spPr bwMode="auto">
              <a:xfrm>
                <a:off x="48900" y="296"/>
                <a:ext cx="7180" cy="35261"/>
              </a:xfrm>
              <a:prstGeom prst="rect">
                <a:avLst/>
              </a:prstGeom>
              <a:solidFill>
                <a:schemeClr val="bg2">
                  <a:alpha val="0"/>
                </a:schemeClr>
              </a:solidFill>
            </p:spPr>
          </p:pic>
        </p:grpSp>
      </p:grpSp>
      <p:pic>
        <p:nvPicPr>
          <p:cNvPr id="29" name="Heat Pump Adjacent - Under H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85820" y="4333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3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7735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Private Offices</a:t>
            </a:r>
            <a:r>
              <a:rPr lang="en-US" dirty="0"/>
              <a:t> </a:t>
            </a:r>
            <a:r>
              <a:rPr lang="en-US" dirty="0" smtClean="0"/>
              <a:t>&amp; Classrooms</a:t>
            </a:r>
          </a:p>
          <a:p>
            <a:pPr lvl="1"/>
            <a:r>
              <a:rPr lang="en-US" dirty="0" smtClean="0"/>
              <a:t>Specify minimum lengths of duct lining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 Breadth	Heat Pump Ductwork Noise Control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65763"/>
              </p:ext>
            </p:extLst>
          </p:nvPr>
        </p:nvGraphicFramePr>
        <p:xfrm>
          <a:off x="15568777" y="3859557"/>
          <a:ext cx="3457575" cy="169164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881324"/>
                <a:gridCol w="1318951"/>
                <a:gridCol w="1257300"/>
              </a:tblGrid>
              <a:tr h="2381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Minimum Duct Lining</a:t>
                      </a:r>
                      <a:r>
                        <a:rPr lang="en-US" sz="2000" b="1" baseline="0" dirty="0" smtClean="0"/>
                        <a:t> Lengths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Path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Private Office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Supply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2 feet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3 feet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Return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3 feet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5 feet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9192964" y="2095343"/>
            <a:ext cx="5502275" cy="4431581"/>
            <a:chOff x="9287557" y="2221467"/>
            <a:chExt cx="5502275" cy="4431581"/>
          </a:xfrm>
        </p:grpSpPr>
        <p:graphicFrame>
          <p:nvGraphicFramePr>
            <p:cNvPr id="8" name="Chart 7"/>
            <p:cNvGraphicFramePr/>
            <p:nvPr/>
          </p:nvGraphicFramePr>
          <p:xfrm>
            <a:off x="9287557" y="2221467"/>
            <a:ext cx="5502275" cy="44315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10587934" y="2235244"/>
              <a:ext cx="2402852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Classrooms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55544" y="1531303"/>
            <a:ext cx="6112642" cy="4993807"/>
            <a:chOff x="19855544" y="1531303"/>
            <a:chExt cx="6112642" cy="4993807"/>
          </a:xfrm>
        </p:grpSpPr>
        <p:graphicFrame>
          <p:nvGraphicFramePr>
            <p:cNvPr id="9" name="Chart 8"/>
            <p:cNvGraphicFramePr/>
            <p:nvPr/>
          </p:nvGraphicFramePr>
          <p:xfrm>
            <a:off x="19855544" y="1531303"/>
            <a:ext cx="6112642" cy="49938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21697399" y="1615145"/>
              <a:ext cx="2402852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Offices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Initial Motivation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424356" y="1054912"/>
            <a:ext cx="8847624" cy="5345887"/>
          </a:xfrm>
        </p:spPr>
        <p:txBody>
          <a:bodyPr/>
          <a:lstStyle/>
          <a:p>
            <a:r>
              <a:rPr lang="en-US" dirty="0" smtClean="0"/>
              <a:t>Close proximity</a:t>
            </a:r>
          </a:p>
          <a:p>
            <a:endParaRPr lang="en-US" dirty="0" smtClean="0"/>
          </a:p>
          <a:p>
            <a:r>
              <a:rPr lang="en-US" dirty="0" smtClean="0"/>
              <a:t>All same owner</a:t>
            </a:r>
          </a:p>
          <a:p>
            <a:endParaRPr lang="en-US" dirty="0" smtClean="0"/>
          </a:p>
          <a:p>
            <a:r>
              <a:rPr lang="en-US" dirty="0" smtClean="0"/>
              <a:t>More space with vertical wells</a:t>
            </a:r>
          </a:p>
          <a:p>
            <a:endParaRPr lang="en-US" dirty="0"/>
          </a:p>
          <a:p>
            <a:r>
              <a:rPr lang="en-US" dirty="0" smtClean="0"/>
              <a:t>Potential diversity benefits</a:t>
            </a:r>
          </a:p>
          <a:p>
            <a:endParaRPr lang="en-US" dirty="0"/>
          </a:p>
          <a:p>
            <a:r>
              <a:rPr lang="en-US" dirty="0" smtClean="0"/>
              <a:t>Utility usage data known</a:t>
            </a:r>
            <a:endParaRPr lang="en-US" dirty="0"/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Need to know:  heating, cooling, and ventilation loads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2893" t="1591" r="28269" b="3182"/>
          <a:stretch>
            <a:fillRect/>
          </a:stretch>
        </p:blipFill>
        <p:spPr bwMode="auto">
          <a:xfrm>
            <a:off x="9944342" y="1198471"/>
            <a:ext cx="7618446" cy="532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594137" y="1599220"/>
            <a:ext cx="7990904" cy="4675992"/>
          </a:xfrm>
        </p:spPr>
        <p:txBody>
          <a:bodyPr/>
          <a:lstStyle/>
          <a:p>
            <a:r>
              <a:rPr lang="en-US" dirty="0" smtClean="0"/>
              <a:t>2003 EIA building energy use survey used</a:t>
            </a:r>
          </a:p>
          <a:p>
            <a:endParaRPr lang="en-US" dirty="0" smtClean="0"/>
          </a:p>
          <a:p>
            <a:r>
              <a:rPr lang="en-US" dirty="0" smtClean="0"/>
              <a:t>End use energy percentages estimated</a:t>
            </a:r>
          </a:p>
          <a:p>
            <a:endParaRPr lang="en-US" dirty="0"/>
          </a:p>
          <a:p>
            <a:r>
              <a:rPr lang="en-US" dirty="0" smtClean="0"/>
              <a:t>Trace model created for each building</a:t>
            </a:r>
          </a:p>
          <a:p>
            <a:endParaRPr lang="en-US" dirty="0"/>
          </a:p>
          <a:p>
            <a:r>
              <a:rPr lang="en-US" dirty="0" smtClean="0"/>
              <a:t>Validated to utility and EIA percentage estimates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Model Validation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94110"/>
              </p:ext>
            </p:extLst>
          </p:nvPr>
        </p:nvGraphicFramePr>
        <p:xfrm>
          <a:off x="9603070" y="1261935"/>
          <a:ext cx="8543046" cy="493776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373457"/>
                <a:gridCol w="1038333"/>
                <a:gridCol w="1038333"/>
                <a:gridCol w="1038333"/>
                <a:gridCol w="1038333"/>
                <a:gridCol w="1038333"/>
                <a:gridCol w="977924"/>
              </a:tblGrid>
              <a:tr h="499292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Model Validation Performance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24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Building Name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EIA Targets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Model Results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Percentage Deviations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57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Electricity (kWh)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Nat. </a:t>
                      </a:r>
                      <a:r>
                        <a:rPr lang="en-US" sz="1600" dirty="0"/>
                        <a:t>Gas (</a:t>
                      </a:r>
                      <a:r>
                        <a:rPr lang="en-US" sz="1600" dirty="0" err="1"/>
                        <a:t>therms</a:t>
                      </a:r>
                      <a:r>
                        <a:rPr lang="en-US" sz="1600" dirty="0"/>
                        <a:t>)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Electricity (kWh)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Nat. </a:t>
                      </a:r>
                      <a:r>
                        <a:rPr lang="en-US" sz="1600" dirty="0"/>
                        <a:t>Gas (</a:t>
                      </a:r>
                      <a:r>
                        <a:rPr lang="en-US" sz="1600" dirty="0" err="1"/>
                        <a:t>therms</a:t>
                      </a:r>
                      <a:r>
                        <a:rPr lang="en-US" sz="1600" dirty="0"/>
                        <a:t>)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Electricity (kWh)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Nat. </a:t>
                      </a:r>
                      <a:r>
                        <a:rPr lang="en-US" sz="1600" dirty="0"/>
                        <a:t>Gas (</a:t>
                      </a:r>
                      <a:r>
                        <a:rPr lang="en-US" sz="1600" dirty="0" err="1"/>
                        <a:t>therms</a:t>
                      </a:r>
                      <a:r>
                        <a:rPr lang="en-US" sz="1600" dirty="0"/>
                        <a:t>)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The Franco Building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163007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7525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164693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7905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1.03%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5.04%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The Gaige Building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223701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11643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226577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11816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1.29%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1.49%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Thun Library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330557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7041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331394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7089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0.25%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0.69%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Luerssen Building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800746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800627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0.01%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n/a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Janssen Conference Center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101072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100504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0.56%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n/a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Perkins Student Center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593073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592461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0.10%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n/a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Beaver Community Center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176622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5607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177305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5338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0.39%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4.79%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Hintz Bookstore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31168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31800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2.03%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n/a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solidFill>
                      <a:srgbClr val="C57736"/>
                    </a:solidFill>
                  </a:tcPr>
                </a:tc>
              </a:tr>
              <a:tr h="3328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All Campus Residences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455342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458615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0.72%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n/a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Sizing and Layout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424355" y="1054912"/>
            <a:ext cx="7919823" cy="526705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463,653 feet of wells required</a:t>
            </a:r>
          </a:p>
          <a:p>
            <a:endParaRPr lang="en-US" dirty="0" smtClean="0"/>
          </a:p>
          <a:p>
            <a:r>
              <a:rPr lang="en-US" dirty="0" smtClean="0"/>
              <a:t>500’ well depth used</a:t>
            </a:r>
          </a:p>
          <a:p>
            <a:endParaRPr lang="en-US" dirty="0" smtClean="0"/>
          </a:p>
          <a:p>
            <a:r>
              <a:rPr lang="en-US" dirty="0" smtClean="0"/>
              <a:t>1020 wells minimum</a:t>
            </a:r>
          </a:p>
          <a:p>
            <a:pPr lvl="1"/>
            <a:r>
              <a:rPr lang="en-US" dirty="0" smtClean="0"/>
              <a:t>1050 wells chosen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46" y="1125429"/>
            <a:ext cx="5267325" cy="55530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775390" y="2409581"/>
            <a:ext cx="4238125" cy="3745281"/>
            <a:chOff x="1826487" y="1011783"/>
            <a:chExt cx="4238125" cy="3745281"/>
          </a:xfrm>
        </p:grpSpPr>
        <p:grpSp>
          <p:nvGrpSpPr>
            <p:cNvPr id="10" name="Group 71"/>
            <p:cNvGrpSpPr/>
            <p:nvPr/>
          </p:nvGrpSpPr>
          <p:grpSpPr>
            <a:xfrm>
              <a:off x="2123055" y="1011783"/>
              <a:ext cx="3941557" cy="3745281"/>
              <a:chOff x="2123055" y="1011783"/>
              <a:chExt cx="3941557" cy="3745281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3113315" y="1319560"/>
                <a:ext cx="1001485" cy="2925868"/>
                <a:chOff x="2323118" y="969182"/>
                <a:chExt cx="1758508" cy="4876447"/>
              </a:xfrm>
            </p:grpSpPr>
            <p:grpSp>
              <p:nvGrpSpPr>
                <p:cNvPr id="28" name="Group 17"/>
                <p:cNvGrpSpPr/>
                <p:nvPr/>
              </p:nvGrpSpPr>
              <p:grpSpPr>
                <a:xfrm>
                  <a:off x="3007176" y="1491346"/>
                  <a:ext cx="634093" cy="4354283"/>
                  <a:chOff x="3018063" y="1273631"/>
                  <a:chExt cx="634093" cy="4354283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3018063" y="5421085"/>
                    <a:ext cx="634093" cy="206829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018064" y="1273631"/>
                    <a:ext cx="634092" cy="217710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3178629" y="1360715"/>
                    <a:ext cx="0" cy="3973286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Arc 5"/>
                  <p:cNvSpPr/>
                  <p:nvPr/>
                </p:nvSpPr>
                <p:spPr>
                  <a:xfrm>
                    <a:off x="3178629" y="5078186"/>
                    <a:ext cx="315685" cy="468086"/>
                  </a:xfrm>
                  <a:prstGeom prst="arc">
                    <a:avLst>
                      <a:gd name="adj1" fmla="val 82788"/>
                      <a:gd name="adj2" fmla="val 10744705"/>
                    </a:avLst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3494314" y="1340794"/>
                    <a:ext cx="0" cy="397328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4" idx="2"/>
                    <a:endCxn id="33" idx="2"/>
                  </p:cNvCxnSpPr>
                  <p:nvPr/>
                </p:nvCxnSpPr>
                <p:spPr>
                  <a:xfrm flipH="1">
                    <a:off x="3018063" y="1382486"/>
                    <a:ext cx="1" cy="41420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>
                    <a:stCxn id="34" idx="6"/>
                    <a:endCxn id="33" idx="6"/>
                  </p:cNvCxnSpPr>
                  <p:nvPr/>
                </p:nvCxnSpPr>
                <p:spPr>
                  <a:xfrm>
                    <a:off x="3652156" y="1382486"/>
                    <a:ext cx="0" cy="41420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Arc 28"/>
                <p:cNvSpPr/>
                <p:nvPr/>
              </p:nvSpPr>
              <p:spPr>
                <a:xfrm rot="10800000">
                  <a:off x="2849335" y="1355273"/>
                  <a:ext cx="315685" cy="468086"/>
                </a:xfrm>
                <a:prstGeom prst="arc">
                  <a:avLst>
                    <a:gd name="adj1" fmla="val 5230447"/>
                    <a:gd name="adj2" fmla="val 10744705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rot="10800000" flipH="1">
                  <a:off x="3483427" y="1355273"/>
                  <a:ext cx="315685" cy="468086"/>
                </a:xfrm>
                <a:prstGeom prst="arc">
                  <a:avLst>
                    <a:gd name="adj1" fmla="val 5230447"/>
                    <a:gd name="adj2" fmla="val 10744705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1" name="Straight Connector 20"/>
                <p:cNvCxnSpPr/>
                <p:nvPr/>
              </p:nvCxnSpPr>
              <p:spPr>
                <a:xfrm flipV="1">
                  <a:off x="2686287" y="1117324"/>
                  <a:ext cx="1395339" cy="72534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2323118" y="969182"/>
                  <a:ext cx="1475991" cy="73987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3968944" y="2709438"/>
                <a:ext cx="853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feet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4000410" y="1676400"/>
                <a:ext cx="0" cy="2498271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3502891" y="4386943"/>
                <a:ext cx="361120" cy="0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450240" y="4418510"/>
                <a:ext cx="5501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in.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00410" y="1011783"/>
                <a:ext cx="1220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next bore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123055" y="1833446"/>
                <a:ext cx="11578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previous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bore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86698" y="2037723"/>
                <a:ext cx="12779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inch HDPE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piping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4063409" y="1456963"/>
                <a:ext cx="765580" cy="728383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/>
              <p:nvPr/>
            </p:nvSpPr>
            <p:spPr>
              <a:xfrm>
                <a:off x="3714163" y="2779880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 flipV="1">
                <a:off x="3537493" y="2884720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-7080000" flipV="1">
                <a:off x="3218303" y="1650872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-7080000" flipV="1">
                <a:off x="3717335" y="1378946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-7080000" flipV="1">
                <a:off x="3869735" y="1489514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rot="-7080000" flipV="1">
                <a:off x="3346795" y="1767418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826487" y="2779880"/>
              <a:ext cx="984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Bentonite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backfill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763504" y="2409503"/>
              <a:ext cx="736426" cy="556847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8211622" cy="4802116"/>
          </a:xfrm>
        </p:spPr>
        <p:txBody>
          <a:bodyPr/>
          <a:lstStyle/>
          <a:p>
            <a:r>
              <a:rPr lang="en-US" dirty="0" smtClean="0"/>
              <a:t>Baseline and geothermal models created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Annual Energy Savings: $58,166.00</a:t>
            </a:r>
          </a:p>
          <a:p>
            <a:r>
              <a:rPr lang="en-US" dirty="0" smtClean="0"/>
              <a:t>~ 27.2 % reduction in emissions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Annual Energy Savings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61545341"/>
              </p:ext>
            </p:extLst>
          </p:nvPr>
        </p:nvGraphicFramePr>
        <p:xfrm>
          <a:off x="9272337" y="3209159"/>
          <a:ext cx="8946932" cy="393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46173"/>
              </p:ext>
            </p:extLst>
          </p:nvPr>
        </p:nvGraphicFramePr>
        <p:xfrm>
          <a:off x="19621572" y="1852202"/>
          <a:ext cx="7082420" cy="45720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254139"/>
                <a:gridCol w="2154157"/>
                <a:gridCol w="2392453"/>
                <a:gridCol w="1281671"/>
              </a:tblGrid>
              <a:tr h="4200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Difference in Total Annual Emissions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Pollutant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Original Design Total Emissions (lb/yr)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Geothermal Design Total Emissions (lb/yr)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Percent Decrease 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800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CO2e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15258985.5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11108037.4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27.20%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</a:tr>
              <a:tr h="2800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</a:t>
                      </a:r>
                      <a:r>
                        <a:rPr lang="en-US" sz="1600" baseline="-25000"/>
                        <a:t>2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14405155.4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10489303.8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27.18%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</a:tr>
              <a:tr h="2800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CH4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30525.2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22104.3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27.59%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</a:tr>
              <a:tr h="2800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N</a:t>
                      </a:r>
                      <a:r>
                        <a:rPr lang="en-US" sz="1600" baseline="-25000"/>
                        <a:t>2</a:t>
                      </a:r>
                      <a:r>
                        <a:rPr lang="en-US" sz="1600"/>
                        <a:t>O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338.5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246.3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27.24%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</a:tr>
              <a:tr h="280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NO</a:t>
                      </a:r>
                      <a:r>
                        <a:rPr lang="en-US" sz="1600" baseline="-25000"/>
                        <a:t>x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25923.5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18824.4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27.38%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</a:tr>
              <a:tr h="280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SO</a:t>
                      </a:r>
                      <a:r>
                        <a:rPr lang="en-US" sz="1600" baseline="-25000"/>
                        <a:t>x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72849.1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52749.9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27.59%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</a:tr>
              <a:tr h="280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7614.6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5558.6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27.00%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</a:tr>
              <a:tr h="280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PM10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819.1</a:t>
                      </a:r>
                      <a:endParaRPr lang="en-US" dirty="0"/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597.2</a:t>
                      </a:r>
                      <a:endParaRPr lang="en-US" dirty="0"/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27.10%</a:t>
                      </a:r>
                      <a:endParaRPr lang="en-US" dirty="0"/>
                    </a:p>
                  </a:txBody>
                  <a:tcPr marL="54429" marR="54429" marT="0" marB="0" anchor="ctr">
                    <a:solidFill>
                      <a:srgbClr val="C57736"/>
                    </a:solidFill>
                  </a:tcPr>
                </a:tc>
              </a:tr>
              <a:tr h="280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Solid Waste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1742541.0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1261763.3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27.59%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29" marR="5442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393801" y="1598701"/>
            <a:ext cx="7502173" cy="4754801"/>
          </a:xfrm>
        </p:spPr>
        <p:txBody>
          <a:bodyPr/>
          <a:lstStyle/>
          <a:p>
            <a:r>
              <a:rPr lang="en-US" dirty="0" smtClean="0"/>
              <a:t>Increased first costs estimated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$6,358,220.94 increase</a:t>
            </a:r>
          </a:p>
          <a:p>
            <a:pPr lvl="1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No reasonable payback period was found</a:t>
            </a:r>
          </a:p>
          <a:p>
            <a:pPr lvl="1"/>
            <a:r>
              <a:rPr lang="en-US" dirty="0"/>
              <a:t>Very high increased first costs</a:t>
            </a:r>
          </a:p>
          <a:p>
            <a:pPr lvl="1"/>
            <a:r>
              <a:rPr lang="en-US" dirty="0"/>
              <a:t>No savings realized from other buildings</a:t>
            </a:r>
          </a:p>
          <a:p>
            <a:pPr lvl="1"/>
            <a:endParaRPr lang="en-US" dirty="0"/>
          </a:p>
          <a:p>
            <a:r>
              <a:rPr lang="en-US" dirty="0"/>
              <a:t>Relatively small amount of diversity</a:t>
            </a:r>
          </a:p>
          <a:p>
            <a:pPr lvl="1"/>
            <a:r>
              <a:rPr lang="en-US" dirty="0"/>
              <a:t>~ 89.4% overall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Life Cycle Cost Analysis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72692"/>
              </p:ext>
            </p:extLst>
          </p:nvPr>
        </p:nvGraphicFramePr>
        <p:xfrm>
          <a:off x="10239360" y="1237987"/>
          <a:ext cx="6678616" cy="521208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982713"/>
                <a:gridCol w="2695903"/>
              </a:tblGrid>
              <a:tr h="3321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Building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Required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Bores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Gaige Building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48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The Franco Building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Thun Library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173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Hintz Bookstore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Beaver Community Commons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122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Perkins Student Center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202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Janneson Conference Center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37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The Luerssen Building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284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210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All Campus Residences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295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Total Bores for Campus, separate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1038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95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Total Bores for Campus, together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928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295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Diversity Realized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89.4%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531990"/>
              </p:ext>
            </p:extLst>
          </p:nvPr>
        </p:nvGraphicFramePr>
        <p:xfrm>
          <a:off x="9966799" y="1900928"/>
          <a:ext cx="5420383" cy="374904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623114"/>
                <a:gridCol w="1797269"/>
              </a:tblGrid>
              <a:tr h="25299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Campus - Increased First-Costs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Cost Item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Amount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First Cost - Building Costs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1,252,778.74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Increased First Cost – Well Field Costs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5,734,520.38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Location Multiplier - Reading PA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0.988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First Cost - Reading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6,903,451.53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484,710.00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Time Multiplier - 2014 to 2009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0.889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Savings from Original Design - 2014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545,230.60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66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Overall First Cost Increase: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6,358,220.94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898294" y="1772111"/>
            <a:ext cx="7092271" cy="5290847"/>
          </a:xfrm>
        </p:spPr>
        <p:txBody>
          <a:bodyPr/>
          <a:lstStyle/>
          <a:p>
            <a:r>
              <a:rPr lang="en-US" dirty="0" smtClean="0"/>
              <a:t>Effect of increased diversity</a:t>
            </a:r>
          </a:p>
          <a:p>
            <a:pPr lvl="1"/>
            <a:r>
              <a:rPr lang="en-US" dirty="0" smtClean="0"/>
              <a:t>Poor payback period with high diversity</a:t>
            </a:r>
          </a:p>
          <a:p>
            <a:pPr lvl="1"/>
            <a:r>
              <a:rPr lang="en-US" dirty="0" smtClean="0"/>
              <a:t>Not justifiable</a:t>
            </a:r>
          </a:p>
          <a:p>
            <a:pPr lvl="1"/>
            <a:endParaRPr lang="en-US" dirty="0"/>
          </a:p>
          <a:p>
            <a:r>
              <a:rPr lang="en-US" dirty="0"/>
              <a:t>Effect of increased initial savings</a:t>
            </a:r>
          </a:p>
          <a:p>
            <a:pPr lvl="1"/>
            <a:r>
              <a:rPr lang="en-US" dirty="0"/>
              <a:t>Feasible payback with $4.5 million initial savings</a:t>
            </a:r>
          </a:p>
          <a:p>
            <a:pPr lvl="1"/>
            <a:r>
              <a:rPr lang="en-US" dirty="0"/>
              <a:t>Savings from new buildings</a:t>
            </a:r>
          </a:p>
          <a:p>
            <a:pPr lvl="1"/>
            <a:r>
              <a:rPr lang="en-US" dirty="0"/>
              <a:t>Savings from renovation alternatives for buildings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Geothermal	Life Cycle Cost Analysis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952886"/>
              </p:ext>
            </p:extLst>
          </p:nvPr>
        </p:nvGraphicFramePr>
        <p:xfrm>
          <a:off x="10543517" y="1176499"/>
          <a:ext cx="7318835" cy="5274309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893167"/>
                <a:gridCol w="1713369"/>
                <a:gridCol w="2284492"/>
                <a:gridCol w="1427807"/>
              </a:tblGrid>
              <a:tr h="247674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Simple Payback with 10% Safety Factor</a:t>
                      </a:r>
                      <a:endParaRPr lang="en-US" sz="2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Load </a:t>
                      </a:r>
                      <a:r>
                        <a:rPr lang="en-US" sz="1600" dirty="0" smtClean="0"/>
                        <a:t>Diversity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Bores: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dirty="0"/>
                        <a:t>%  Safety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First Cost Increase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Simple Payback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1142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6,185,478.68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82.64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95%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1085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5,906,080.61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78.90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1028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5,626,682.53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75.17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85%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971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5,347,284.45 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71.44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914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5,067,886.37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67.70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75%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857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4,788,488.30 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63.97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800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4,509,090.22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60.24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65%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743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4,229,692.14 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56.51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686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3,950,294.06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52.77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55%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628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 $    3,665,994.26 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48.98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solidFill>
                      <a:srgbClr val="C57736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50%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571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3,386,596.19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45.24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/>
                </a:tc>
              </a:tr>
              <a:tr h="24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Actual Building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1050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5,734,520.38 </a:t>
                      </a:r>
                      <a:endParaRPr lang="en-US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76.61</a:t>
                      </a:r>
                      <a:endParaRPr lang="en-US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b"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29045"/>
              </p:ext>
            </p:extLst>
          </p:nvPr>
        </p:nvGraphicFramePr>
        <p:xfrm>
          <a:off x="10266991" y="1195548"/>
          <a:ext cx="8021009" cy="484632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112951"/>
                <a:gridCol w="2492462"/>
                <a:gridCol w="1661642"/>
                <a:gridCol w="1753954"/>
              </a:tblGrid>
              <a:tr h="28883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Savings Comparison – With Current Safety Factor</a:t>
                      </a:r>
                      <a:endParaRPr lang="en-US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Increased </a:t>
                      </a:r>
                      <a:r>
                        <a:rPr lang="en-US" sz="1600" dirty="0" smtClean="0"/>
                        <a:t>Savings </a:t>
                      </a:r>
                      <a:r>
                        <a:rPr lang="en-US" sz="1600" dirty="0"/>
                        <a:t>($)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New </a:t>
                      </a:r>
                      <a:r>
                        <a:rPr lang="en-US" sz="1600" dirty="0" smtClean="0"/>
                        <a:t>First </a:t>
                      </a:r>
                      <a:r>
                        <a:rPr lang="en-US" sz="1600" dirty="0"/>
                        <a:t>Cost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Simple </a:t>
                      </a:r>
                      <a:r>
                        <a:rPr lang="en-US" sz="1600" dirty="0" smtClean="0"/>
                        <a:t>Payback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Discounted </a:t>
                      </a:r>
                      <a:r>
                        <a:rPr lang="en-US" sz="1600" dirty="0" smtClean="0"/>
                        <a:t>Payback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Current Design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5,734,520.38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76.61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&gt; 40 years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1,000,000.00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          4,734,520.38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63.25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&gt; 40 years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3,000,000.00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2,734,520.38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36.53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&gt; 40 years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$    </a:t>
                      </a:r>
                      <a:r>
                        <a:rPr lang="en-US" sz="1600" dirty="0"/>
                        <a:t>4,000,000.00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 $              1,734,520.38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23.17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&gt; 40 years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4,400,000.00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 $              1,334,520.38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17.83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30.11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4,500,000.00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          1,234,520.38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16.49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25.02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4,600,000.00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1,134,520.38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15.16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21.56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4,800,000.00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    934,520.38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12.48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16.34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5,000,000.00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    734,520.38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9.81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12.21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5,200,000.00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              534,520.38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7.14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8.68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solidFill>
                      <a:srgbClr val="C57736"/>
                    </a:solidFill>
                  </a:tcPr>
                </a:tc>
              </a:tr>
              <a:tr h="288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$    5,500,000.00 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 $                  234,520.38 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3.13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4.10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0"/>
            <a:ext cx="8448104" cy="5621923"/>
          </a:xfrm>
        </p:spPr>
        <p:txBody>
          <a:bodyPr/>
          <a:lstStyle/>
          <a:p>
            <a:r>
              <a:rPr lang="en-US" dirty="0" smtClean="0"/>
              <a:t>Both vertical and horizontal designs feasible</a:t>
            </a:r>
          </a:p>
          <a:p>
            <a:pPr lvl="1"/>
            <a:r>
              <a:rPr lang="en-US" dirty="0" smtClean="0"/>
              <a:t>Horizontal system cheaper – 6.1 years</a:t>
            </a:r>
          </a:p>
          <a:p>
            <a:pPr lvl="1"/>
            <a:r>
              <a:rPr lang="en-US" dirty="0" smtClean="0"/>
              <a:t>Vertical system less space constraints – 12.7 years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Heat pump noise control</a:t>
            </a:r>
          </a:p>
          <a:p>
            <a:pPr lvl="1"/>
            <a:r>
              <a:rPr lang="en-US" dirty="0" smtClean="0"/>
              <a:t>Isolated through partition design</a:t>
            </a:r>
          </a:p>
          <a:p>
            <a:pPr lvl="1"/>
            <a:r>
              <a:rPr lang="en-US" dirty="0" smtClean="0"/>
              <a:t>Isolated from minimum duct lining lengths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Gaige Building compared with  ANSI S12.60</a:t>
            </a:r>
          </a:p>
          <a:p>
            <a:pPr lvl="1"/>
            <a:r>
              <a:rPr lang="en-US" dirty="0" smtClean="0"/>
              <a:t>Meets requirements for RT and BNL</a:t>
            </a:r>
          </a:p>
          <a:p>
            <a:pPr lvl="1"/>
            <a:r>
              <a:rPr lang="en-US" dirty="0" smtClean="0"/>
              <a:t>Some partitions do not meet STC requirements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Conclusions	Gaige Building and Campus Geothermal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424355" y="1023381"/>
            <a:ext cx="6548223" cy="3312136"/>
          </a:xfrm>
        </p:spPr>
        <p:txBody>
          <a:bodyPr/>
          <a:lstStyle/>
          <a:p>
            <a:r>
              <a:rPr lang="en-US" dirty="0" smtClean="0"/>
              <a:t>Campus-wide geothermal</a:t>
            </a:r>
          </a:p>
          <a:p>
            <a:pPr lvl="1"/>
            <a:r>
              <a:rPr lang="en-US" dirty="0" smtClean="0"/>
              <a:t>Not reasonable payback</a:t>
            </a:r>
          </a:p>
          <a:p>
            <a:pPr lvl="1"/>
            <a:r>
              <a:rPr lang="en-US" dirty="0" smtClean="0"/>
              <a:t>Less diversity found in campus load</a:t>
            </a:r>
          </a:p>
          <a:p>
            <a:pPr lvl="1"/>
            <a:r>
              <a:rPr lang="en-US" dirty="0" smtClean="0"/>
              <a:t>Initial savings are needed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7169" name="Picture 1" descr="F:\Thesis\Pictures\BEIST 2.JPG"/>
          <p:cNvPicPr>
            <a:picLocks noChangeAspect="1" noChangeArrowheads="1"/>
          </p:cNvPicPr>
          <p:nvPr/>
        </p:nvPicPr>
        <p:blipFill>
          <a:blip r:embed="rId2" cstate="print"/>
          <a:srcRect t="7964" b="16564"/>
          <a:stretch>
            <a:fillRect/>
          </a:stretch>
        </p:blipFill>
        <p:spPr bwMode="auto">
          <a:xfrm>
            <a:off x="20224475" y="3188768"/>
            <a:ext cx="5520613" cy="2997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6019800" cy="4982434"/>
          </a:xfrm>
        </p:spPr>
        <p:txBody>
          <a:bodyPr/>
          <a:lstStyle/>
          <a:p>
            <a:r>
              <a:rPr lang="en-US" dirty="0" smtClean="0"/>
              <a:t>Special thanks to:</a:t>
            </a:r>
          </a:p>
          <a:p>
            <a:pPr lvl="1"/>
            <a:r>
              <a:rPr lang="en-US" dirty="0" smtClean="0"/>
              <a:t>Scott Mack &amp; Justin </a:t>
            </a:r>
            <a:r>
              <a:rPr lang="en-US" dirty="0" err="1" smtClean="0"/>
              <a:t>Kalanesh</a:t>
            </a:r>
            <a:r>
              <a:rPr lang="en-US" dirty="0" smtClean="0"/>
              <a:t>, H. F. Lenz</a:t>
            </a:r>
          </a:p>
          <a:p>
            <a:pPr lvl="1"/>
            <a:r>
              <a:rPr lang="en-US" dirty="0" smtClean="0"/>
              <a:t>Kim Berry, Penn State Berks</a:t>
            </a:r>
          </a:p>
          <a:p>
            <a:pPr lvl="1"/>
            <a:r>
              <a:rPr lang="en-US" dirty="0" smtClean="0"/>
              <a:t>Dr. Stephen </a:t>
            </a:r>
            <a:r>
              <a:rPr lang="en-US" dirty="0" err="1" smtClean="0"/>
              <a:t>Treado</a:t>
            </a:r>
            <a:r>
              <a:rPr lang="en-US" dirty="0" smtClean="0"/>
              <a:t>, </a:t>
            </a:r>
            <a:r>
              <a:rPr lang="en-US" dirty="0" smtClean="0"/>
              <a:t>adviser</a:t>
            </a:r>
          </a:p>
          <a:p>
            <a:pPr lvl="1"/>
            <a:r>
              <a:rPr lang="en-US" dirty="0" smtClean="0"/>
              <a:t>Dr. Richard </a:t>
            </a:r>
            <a:r>
              <a:rPr lang="en-US" dirty="0" err="1" smtClean="0"/>
              <a:t>Mistrick</a:t>
            </a:r>
            <a:r>
              <a:rPr lang="en-US" dirty="0" smtClean="0"/>
              <a:t>, honors adviser</a:t>
            </a:r>
            <a:endParaRPr lang="en-US" dirty="0" smtClean="0"/>
          </a:p>
          <a:p>
            <a:pPr lvl="1"/>
            <a:r>
              <a:rPr lang="en-US" dirty="0" smtClean="0"/>
              <a:t>Moses Ling</a:t>
            </a:r>
          </a:p>
          <a:p>
            <a:pPr lvl="1"/>
            <a:r>
              <a:rPr lang="en-US" dirty="0"/>
              <a:t>Dr. Michelle </a:t>
            </a:r>
            <a:r>
              <a:rPr lang="en-US" dirty="0" err="1" smtClean="0"/>
              <a:t>Vigeant</a:t>
            </a:r>
            <a:endParaRPr lang="en-US" dirty="0" smtClean="0"/>
          </a:p>
          <a:p>
            <a:pPr lvl="1"/>
            <a:r>
              <a:rPr lang="en-US" dirty="0" smtClean="0"/>
              <a:t>Aaron King and Cory </a:t>
            </a:r>
            <a:r>
              <a:rPr lang="en-US" dirty="0" err="1" smtClean="0"/>
              <a:t>Clippinger</a:t>
            </a:r>
            <a:endParaRPr lang="en-US" dirty="0" smtClean="0"/>
          </a:p>
          <a:p>
            <a:pPr lvl="1"/>
            <a:r>
              <a:rPr lang="en-US" dirty="0" smtClean="0"/>
              <a:t>Photos courtesy of Penn State Berks and Illumination Arts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Conclusions	Acknowledgements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8" name="Picture 8" descr="http://berks.psu.edu/information/logo/PSU_Blue2toneOnWhite.png"/>
          <p:cNvPicPr>
            <a:picLocks noChangeAspect="1" noChangeArrowheads="1"/>
          </p:cNvPicPr>
          <p:nvPr/>
        </p:nvPicPr>
        <p:blipFill>
          <a:blip r:embed="rId2" cstate="print"/>
          <a:srcRect b="10624"/>
          <a:stretch>
            <a:fillRect/>
          </a:stretch>
        </p:blipFill>
        <p:spPr bwMode="auto">
          <a:xfrm>
            <a:off x="15267883" y="4824251"/>
            <a:ext cx="2885089" cy="1497722"/>
          </a:xfrm>
          <a:prstGeom prst="rect">
            <a:avLst/>
          </a:prstGeom>
          <a:noFill/>
        </p:spPr>
      </p:pic>
      <p:pic>
        <p:nvPicPr>
          <p:cNvPr id="5123" name="Picture 3" descr="http://www.marcellusonmainstreet.org/uploads/businesses/logos/a55d0493-162e-4988-b487-0a4ed10a88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7333" y="2096026"/>
            <a:ext cx="2146190" cy="2146190"/>
          </a:xfrm>
          <a:prstGeom prst="rect">
            <a:avLst/>
          </a:prstGeom>
          <a:noFill/>
        </p:spPr>
      </p:pic>
      <p:pic>
        <p:nvPicPr>
          <p:cNvPr id="9" name="Picture 1" descr="F:\Thesis\Pictures\Copyrighted-PSU_Berks_Exterior_Canopy_DSC_2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6743" y="1734208"/>
            <a:ext cx="4587765" cy="4587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6019800" cy="4076902"/>
          </a:xfrm>
        </p:spPr>
        <p:txBody>
          <a:bodyPr/>
          <a:lstStyle/>
          <a:p>
            <a:r>
              <a:rPr lang="en-US" dirty="0" smtClean="0"/>
              <a:t>Packaged Roof-Top Units</a:t>
            </a:r>
          </a:p>
          <a:p>
            <a:pPr lvl="1"/>
            <a:r>
              <a:rPr lang="en-US" dirty="0" smtClean="0"/>
              <a:t>VAV with Reheat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and Occupancy Sensors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 tube / Radiant Panel Heating</a:t>
            </a:r>
          </a:p>
          <a:p>
            <a:endParaRPr lang="en-US" dirty="0" smtClean="0"/>
          </a:p>
          <a:p>
            <a:r>
              <a:rPr lang="en-US" dirty="0" smtClean="0"/>
              <a:t>Natural Gas &amp; Electricity Utilities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	Mechanical 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3" descr="F:\Thesis\Pictures\Gaige_10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0034" y="2354597"/>
            <a:ext cx="8121704" cy="3619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1394" y="4508588"/>
            <a:ext cx="8983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Matthew Neal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Mechanical Option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Dr. Stephen Treado, Adviser</a:t>
            </a:r>
          </a:p>
          <a:p>
            <a:pPr>
              <a:tabLst>
                <a:tab pos="336550" algn="l"/>
              </a:tabLs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39080"/>
          <a:stretch/>
        </p:blipFill>
        <p:spPr>
          <a:xfrm>
            <a:off x="1400171" y="1993695"/>
            <a:ext cx="3388949" cy="457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 b="17544"/>
          <a:stretch/>
        </p:blipFill>
        <p:spPr>
          <a:xfrm>
            <a:off x="18751394" y="914393"/>
            <a:ext cx="8247469" cy="2976747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634752" y="295086"/>
            <a:ext cx="4477717" cy="117110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Thank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You!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08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Existing Conditions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62912343"/>
              </p:ext>
            </p:extLst>
          </p:nvPr>
        </p:nvGraphicFramePr>
        <p:xfrm>
          <a:off x="871870" y="1752449"/>
          <a:ext cx="5528562" cy="255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9934507" y="1560786"/>
          <a:ext cx="7486389" cy="454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21932128" y="3231931"/>
          <a:ext cx="5185603" cy="309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8430336" y="1338283"/>
          <a:ext cx="4587319" cy="280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Gaige Geothermal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954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383" t="2157" r="6189" b="3651"/>
          <a:stretch>
            <a:fillRect/>
          </a:stretch>
        </p:blipFill>
        <p:spPr bwMode="auto">
          <a:xfrm>
            <a:off x="2079811" y="2653553"/>
            <a:ext cx="5504330" cy="234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87965"/>
              </p:ext>
            </p:extLst>
          </p:nvPr>
        </p:nvGraphicFramePr>
        <p:xfrm>
          <a:off x="10847296" y="1259543"/>
          <a:ext cx="6257363" cy="4591312"/>
        </p:xfrm>
        <a:graphic>
          <a:graphicData uri="http://schemas.openxmlformats.org/drawingml/2006/table">
            <a:tbl>
              <a:tblPr/>
              <a:tblGrid>
                <a:gridCol w="3729316"/>
                <a:gridCol w="1601476"/>
                <a:gridCol w="926571"/>
              </a:tblGrid>
              <a:tr h="25355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Geothermal Design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Heating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Cooling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Short-Circuit Factor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Part-Load Factor (PLF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Average Heat Transfer to Ground (q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387000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387000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Block Loads (q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lc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and q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lh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679400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1066400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Resistance of Ground, Annual pulse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ga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0.215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0.215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Resistance of Ground, Daily pulse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gd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0.129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0.129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Resistance of Ground, Monthly pulse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gm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0.207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0.207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Resistance of Bore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0.09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0.09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Undisturbed Ground Temperature (tg)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Temperature Penalty for Bore Spacing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1.8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1.8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Heat Pump Inlet Temperature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wi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Heat Pump Outlet Temperature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wo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85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System Power Input (W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and W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3728.5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3728.5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8281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Required Bore Length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23636.4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17760.4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12" y="1631576"/>
            <a:ext cx="8363853" cy="481993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Gaige Geothermal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954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1985" name="Group 261"/>
          <p:cNvGrpSpPr>
            <a:grpSpLocks/>
          </p:cNvGrpSpPr>
          <p:nvPr/>
        </p:nvGrpSpPr>
        <p:grpSpPr bwMode="auto">
          <a:xfrm>
            <a:off x="2008094" y="1739153"/>
            <a:ext cx="5943600" cy="4324350"/>
            <a:chOff x="0" y="0"/>
            <a:chExt cx="59436" cy="43243"/>
          </a:xfrm>
        </p:grpSpPr>
        <p:pic>
          <p:nvPicPr>
            <p:cNvPr id="256" name="Picture 25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9436" cy="43122"/>
            </a:xfrm>
            <a:prstGeom prst="rect">
              <a:avLst/>
            </a:prstGeom>
            <a:noFill/>
          </p:spPr>
        </p:pic>
        <p:grpSp>
          <p:nvGrpSpPr>
            <p:cNvPr id="260" name="Group 260"/>
            <p:cNvGrpSpPr>
              <a:grpSpLocks/>
            </p:cNvGrpSpPr>
            <p:nvPr/>
          </p:nvGrpSpPr>
          <p:grpSpPr bwMode="auto">
            <a:xfrm>
              <a:off x="2571" y="28194"/>
              <a:ext cx="28690" cy="15049"/>
              <a:chOff x="0" y="0"/>
              <a:chExt cx="28689" cy="15049"/>
            </a:xfrm>
          </p:grpSpPr>
          <p:pic>
            <p:nvPicPr>
              <p:cNvPr id="257" name="Picture 257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17926" cy="8763"/>
              </a:xfrm>
              <a:prstGeom prst="rect">
                <a:avLst/>
              </a:prstGeom>
              <a:noFill/>
            </p:spPr>
          </p:pic>
          <p:pic>
            <p:nvPicPr>
              <p:cNvPr id="258" name="Picture 258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57" y="6286"/>
                <a:ext cx="17926" cy="8763"/>
              </a:xfrm>
              <a:prstGeom prst="rect">
                <a:avLst/>
              </a:prstGeom>
              <a:noFill/>
            </p:spPr>
          </p:pic>
          <p:pic>
            <p:nvPicPr>
              <p:cNvPr id="259" name="Picture 259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763" y="6286"/>
                <a:ext cx="17926" cy="8763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65" y="1829136"/>
            <a:ext cx="5943600" cy="4347210"/>
          </a:xfrm>
          <a:prstGeom prst="rect">
            <a:avLst/>
          </a:prstGeom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1992" name="Group 270"/>
          <p:cNvGrpSpPr>
            <a:grpSpLocks/>
          </p:cNvGrpSpPr>
          <p:nvPr/>
        </p:nvGrpSpPr>
        <p:grpSpPr bwMode="auto">
          <a:xfrm>
            <a:off x="20045082" y="1990164"/>
            <a:ext cx="5943600" cy="4171950"/>
            <a:chOff x="0" y="0"/>
            <a:chExt cx="59436" cy="41713"/>
          </a:xfrm>
        </p:grpSpPr>
        <p:pic>
          <p:nvPicPr>
            <p:cNvPr id="268" name="Picture 268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9436" cy="41713"/>
            </a:xfrm>
            <a:prstGeom prst="rect">
              <a:avLst/>
            </a:prstGeom>
            <a:noFill/>
          </p:spPr>
        </p:pic>
        <p:pic>
          <p:nvPicPr>
            <p:cNvPr id="269" name="Picture 269"/>
            <p:cNvPicPr>
              <a:picLocks noChangeAspect="1"/>
            </p:cNvPicPr>
            <p:nvPr/>
          </p:nvPicPr>
          <p:blipFill>
            <a:blip r:embed="rId4" cstate="print"/>
            <a:srcRect t="87418"/>
            <a:stretch>
              <a:fillRect/>
            </a:stretch>
          </p:blipFill>
          <p:spPr bwMode="auto">
            <a:xfrm>
              <a:off x="666" y="40100"/>
              <a:ext cx="26302" cy="16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Gaige Geothermal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954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3551" t="1941" r="1071" b="1571"/>
          <a:stretch>
            <a:fillRect/>
          </a:stretch>
        </p:blipFill>
        <p:spPr bwMode="auto">
          <a:xfrm>
            <a:off x="9973789" y="1685363"/>
            <a:ext cx="7671316" cy="473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 l="1288" t="1710" r="1068" b="1886"/>
          <a:stretch>
            <a:fillRect/>
          </a:stretch>
        </p:blipFill>
        <p:spPr bwMode="auto">
          <a:xfrm>
            <a:off x="19704424" y="1837826"/>
            <a:ext cx="7261411" cy="44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372001" y="1137862"/>
            <a:ext cx="42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Building Pump</a:t>
            </a:r>
            <a:endParaRPr lang="en-US" sz="32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8288" y="1075108"/>
            <a:ext cx="42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Vertical Pump</a:t>
            </a:r>
            <a:endParaRPr lang="en-US" sz="32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65794" y="1173718"/>
            <a:ext cx="42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Perpetua" panose="02020502060401020303" pitchFamily="18" charset="0"/>
              </a:rPr>
              <a:t>Horizontal Pump</a:t>
            </a:r>
            <a:endParaRPr lang="en-US" sz="3200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 l="1908" t="2003" r="2096" b="3591"/>
          <a:stretch>
            <a:fillRect/>
          </a:stretch>
        </p:blipFill>
        <p:spPr bwMode="auto">
          <a:xfrm>
            <a:off x="1255056" y="1721224"/>
            <a:ext cx="7340751" cy="469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Gaige Geothermal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954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3053487" y="3083862"/>
          <a:ext cx="3966136" cy="3176529"/>
        </p:xfrm>
        <a:graphic>
          <a:graphicData uri="http://schemas.openxmlformats.org/drawingml/2006/table">
            <a:tbl>
              <a:tblPr/>
              <a:tblGrid>
                <a:gridCol w="2672476"/>
                <a:gridCol w="1293660"/>
              </a:tblGrid>
              <a:tr h="39500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Life Cycle Rate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Assumptions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5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Discount Rate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8.00%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Escalation Rates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Electricity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3.75%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Natural Gas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5.00%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Materials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1.73%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Main. &amp; Labor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1.73%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9500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Study Period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 years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978587" y="2191870"/>
          <a:ext cx="10811437" cy="3657600"/>
        </p:xfrm>
        <a:graphic>
          <a:graphicData uri="http://schemas.openxmlformats.org/drawingml/2006/table">
            <a:tbl>
              <a:tblPr/>
              <a:tblGrid>
                <a:gridCol w="1309903"/>
                <a:gridCol w="908072"/>
                <a:gridCol w="1309903"/>
                <a:gridCol w="1337324"/>
                <a:gridCol w="1337324"/>
                <a:gridCol w="1051508"/>
                <a:gridCol w="1040960"/>
                <a:gridCol w="1064164"/>
                <a:gridCol w="1452279"/>
              </a:tblGrid>
              <a:tr h="277458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Vertical Geothermal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Additional First Costs-Cost Per Pile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458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Item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Unit Cost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Amount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Units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Expense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45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Materials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Labor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Equipment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Total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Pile Boring and Filling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1.09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5.28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$ 3.92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10.29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VLF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3,088.41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Pipe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0.79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0.79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474.00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Elbow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5.60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5.60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22.40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Joints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5.55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5.55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55.50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Tee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7.30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7.30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14.60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45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Welding Machine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$ 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40.50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40.50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1.47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59.34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3,714.25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1550893" y="2129116"/>
          <a:ext cx="5907741" cy="3662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9381693" y="1714091"/>
          <a:ext cx="3406589" cy="278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Gaige Geothermal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954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8326" y="1972380"/>
            <a:ext cx="4891368" cy="377408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018836" y="1564342"/>
          <a:ext cx="10022200" cy="4804756"/>
        </p:xfrm>
        <a:graphic>
          <a:graphicData uri="http://schemas.openxmlformats.org/drawingml/2006/table">
            <a:tbl>
              <a:tblPr/>
              <a:tblGrid>
                <a:gridCol w="1088754"/>
                <a:gridCol w="1143386"/>
                <a:gridCol w="1088754"/>
                <a:gridCol w="1231191"/>
                <a:gridCol w="1231191"/>
                <a:gridCol w="1058512"/>
                <a:gridCol w="959002"/>
                <a:gridCol w="697544"/>
                <a:gridCol w="1523866"/>
              </a:tblGrid>
              <a:tr h="138545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Horizontal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Geothermal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Additional First Costs-Cost Per Pile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8545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Item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Unit Cost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Amount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Units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Expense 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4156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Materials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Labor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Equipment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Total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85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Trenching for piles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0.59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0.75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1.34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1,073.24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1385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Fill for Trenches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4.85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1.09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0.41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6.35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5,079.17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Backfill for Trenches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0.61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0.21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0.82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655.64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Hauling Dirt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0.27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0.37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0.63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507.37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1385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Pipe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0.79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0.79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1600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1,264.00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Elbow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5.60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5.60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11.20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Joints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5.55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5.55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271.95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1" HDP Tee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7.30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7.30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14.60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770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Welding Machine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-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-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40.50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40.50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1.47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Days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59.34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7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600" dirty="0"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8,936.51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785" marR="3778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21233802" y="2588890"/>
          <a:ext cx="4494904" cy="2538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Campus Geothermal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38236"/>
              </p:ext>
            </p:extLst>
          </p:nvPr>
        </p:nvGraphicFramePr>
        <p:xfrm>
          <a:off x="1048253" y="2281842"/>
          <a:ext cx="8576440" cy="338328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042744"/>
                <a:gridCol w="1266591"/>
                <a:gridCol w="1071096"/>
                <a:gridCol w="1071096"/>
                <a:gridCol w="915613"/>
                <a:gridCol w="1209300"/>
              </a:tblGrid>
              <a:tr h="386879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Energy Multipliers for Electric - Natural Gas Energy Source Buildings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656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Building Type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Heating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Cooling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Ventilation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346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Electricity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Nat.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Gas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Electricity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Nat. </a:t>
                      </a:r>
                      <a:r>
                        <a:rPr lang="en-US" sz="1600" dirty="0"/>
                        <a:t>Gas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Office - Mid Atlantic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5.88%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54.94%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9.52%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4.01%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9.83%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Classroom - Mid Atlantic 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4.93%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68.61%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11.20%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0.00%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30.28%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Public Assembly - Mid Atlantic 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1.63%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54.90%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4.96%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38.78%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51.11%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Classroom / Office Averaged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5.40%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61.77%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10.36%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2.00%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20.05%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Public Assembly/Classroom/Office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4.15%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59.48%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8.56%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14.26%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30.40%</a:t>
                      </a:r>
                      <a:endParaRPr lang="en-US" sz="18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65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Public Assembly/Office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3.75%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54.92%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7.24%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21.39%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30.47%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61215"/>
              </p:ext>
            </p:extLst>
          </p:nvPr>
        </p:nvGraphicFramePr>
        <p:xfrm>
          <a:off x="20372437" y="2573447"/>
          <a:ext cx="6605752" cy="374904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436883"/>
                <a:gridCol w="1072055"/>
                <a:gridCol w="904741"/>
                <a:gridCol w="1192073"/>
              </a:tblGrid>
              <a:tr h="20128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Energy Multipliers for Electric only Buildings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Building Type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Heating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Cooling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Ventilation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Office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27.99%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7.21%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6.18%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Public Assembly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39.95%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19.08%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20.98%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Classroom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50.72%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4.91%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13.26%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Lodging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12.46%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5.43%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2.18%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Food Service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17.51%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2.98%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3.69%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Retail - Mid Atlantic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31.24%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6.24%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8.06%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Classroom / Office Averaged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39.36%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6.06%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9.72%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/>
                </a:tc>
              </a:tr>
              <a:tr h="3163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Office/Food Service/Public Assembly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28.48%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9.76%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10.28%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132" marR="43132" marT="0" marB="0" anchor="ctr"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94780"/>
              </p:ext>
            </p:extLst>
          </p:nvPr>
        </p:nvGraphicFramePr>
        <p:xfrm>
          <a:off x="10721787" y="1166419"/>
          <a:ext cx="6866964" cy="4837994"/>
        </p:xfrm>
        <a:graphic>
          <a:graphicData uri="http://schemas.openxmlformats.org/drawingml/2006/table">
            <a:tbl>
              <a:tblPr/>
              <a:tblGrid>
                <a:gridCol w="4665386"/>
                <a:gridCol w="1100789"/>
                <a:gridCol w="1100789"/>
              </a:tblGrid>
              <a:tr h="3282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Campus-wide Geothermal Design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Heating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Cooling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Short-Circuit Factor (F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Part-Load Factor (PLF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Average Heat Transfer to Ground (q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-1390309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-1390309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Block Loads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17939009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16548700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Resistance of Ground, Annual pulse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0.215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0.215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Resistance of Ground, Daily pulse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0.129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0.129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Resistance of Ground, Monthly pulse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0.207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0.207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Resistance of Bore (R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Undisturbed Ground Temperature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Temperature Penalty for Bore Spacing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1.8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1.8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 Pump Inlet Temperature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 Pump Outlet Temperature (t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wo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System Power Input (W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and W</a:t>
                      </a:r>
                      <a:r>
                        <a:rPr lang="en-US" sz="1400" baseline="-25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111855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111855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Required Bore Length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463653.1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220436.7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0519" marR="5051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779" t="18491" r="5453" b="19310"/>
          <a:stretch>
            <a:fillRect/>
          </a:stretch>
        </p:blipFill>
        <p:spPr bwMode="auto">
          <a:xfrm>
            <a:off x="19435479" y="1703293"/>
            <a:ext cx="4858870" cy="68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2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	Campus Geothermal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450248" y="1626565"/>
            <a:ext cx="7299434" cy="4685821"/>
            <a:chOff x="9837684" y="1872635"/>
            <a:chExt cx="7299434" cy="4685821"/>
          </a:xfrm>
        </p:grpSpPr>
        <p:graphicFrame>
          <p:nvGraphicFramePr>
            <p:cNvPr id="7" name="Chart 6"/>
            <p:cNvGraphicFramePr/>
            <p:nvPr/>
          </p:nvGraphicFramePr>
          <p:xfrm>
            <a:off x="9837684" y="2178762"/>
            <a:ext cx="7299434" cy="43796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 Placeholder 1"/>
            <p:cNvSpPr txBox="1">
              <a:spLocks/>
            </p:cNvSpPr>
            <p:nvPr/>
          </p:nvSpPr>
          <p:spPr>
            <a:xfrm>
              <a:off x="11486567" y="1872635"/>
              <a:ext cx="3380332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Original Campus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739474" y="1622870"/>
            <a:ext cx="7094482" cy="4659536"/>
            <a:chOff x="19470414" y="1599374"/>
            <a:chExt cx="7094482" cy="4659536"/>
          </a:xfrm>
        </p:grpSpPr>
        <p:graphicFrame>
          <p:nvGraphicFramePr>
            <p:cNvPr id="10" name="Chart 9"/>
            <p:cNvGraphicFramePr/>
            <p:nvPr/>
          </p:nvGraphicFramePr>
          <p:xfrm>
            <a:off x="19470414" y="1910747"/>
            <a:ext cx="7094482" cy="4348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20861832" y="1599374"/>
              <a:ext cx="3380332" cy="495300"/>
            </a:xfrm>
            <a:prstGeom prst="rect">
              <a:avLst/>
            </a:prstGeom>
          </p:spPr>
          <p:txBody>
            <a:bodyPr/>
            <a:lstStyle>
              <a:lvl1pPr marL="342900" indent="-2794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90000"/>
                <a:buFont typeface="Wingdings" panose="05000000000000000000" pitchFamily="2" charset="2"/>
                <a:buChar char="§"/>
                <a:defRPr sz="26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2pPr>
              <a:lvl3pPr marL="1250950" indent="-336550" algn="l" defTabSz="914400" rtl="0" eaLnBrk="1" latinLnBrk="0" hangingPunct="1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24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2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Perpetua" panose="020205020604010203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fontAlgn="auto">
                <a:spcAft>
                  <a:spcPts val="0"/>
                </a:spcAft>
                <a:buNone/>
              </a:pPr>
              <a:r>
                <a:rPr lang="en-US" dirty="0" smtClean="0"/>
                <a:t>Geothermal Redesign</a:t>
              </a:r>
              <a:endParaRPr lang="en-US" dirty="0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64332"/>
              </p:ext>
            </p:extLst>
          </p:nvPr>
        </p:nvGraphicFramePr>
        <p:xfrm>
          <a:off x="1123636" y="2337025"/>
          <a:ext cx="3971124" cy="301752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177950"/>
                <a:gridCol w="1793174"/>
              </a:tblGrid>
              <a:tr h="2381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Background</a:t>
                      </a:r>
                      <a:r>
                        <a:rPr lang="en-US" sz="2000" b="1" baseline="0" dirty="0" smtClean="0"/>
                        <a:t> Noise Levels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Room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Overall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aseline="0" dirty="0" err="1" smtClean="0">
                          <a:latin typeface="+mn-lt"/>
                          <a:ea typeface="+mn-ea"/>
                          <a:cs typeface="+mn-cs"/>
                        </a:rPr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120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32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121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31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122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29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246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32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247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31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Classroom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 248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 </a:t>
                      </a:r>
                      <a:r>
                        <a:rPr lang="en-US" sz="1600" dirty="0" smtClean="0"/>
                        <a:t>28 </a:t>
                      </a:r>
                      <a:r>
                        <a:rPr lang="en-US" sz="1600" dirty="0" err="1" smtClean="0"/>
                        <a:t>dBA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224376" y="2387078"/>
          <a:ext cx="6651811" cy="3741547"/>
        </p:xfrm>
        <a:graphic>
          <a:graphicData uri="http://schemas.openxmlformats.org/drawingml/2006/table">
            <a:tbl>
              <a:tblPr/>
              <a:tblGrid>
                <a:gridCol w="2273641"/>
                <a:gridCol w="1390493"/>
                <a:gridCol w="995893"/>
                <a:gridCol w="657665"/>
                <a:gridCol w="1334119"/>
              </a:tblGrid>
              <a:tr h="289144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Geothermal Cost Savings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6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Item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Unit Cost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Amount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Units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Savings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57828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RTU's - Quote (20,500, 14,000, 10,725 CFM's)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300,000.00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All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300,000.00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57828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RTU Installation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 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45,230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CFM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90,460.00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5164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Fin Tubes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LF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86,250.00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5164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Radiant Heat Panels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100.00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Each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8,000.00 </a:t>
                      </a:r>
                      <a:endParaRPr lang="en-US" sz="16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</a:tr>
              <a:tr h="516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484,710.00 </a:t>
                      </a:r>
                      <a:endParaRPr lang="en-US" sz="16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5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	Energy Model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8382593" y="1781503"/>
          <a:ext cx="8765628" cy="39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 descr="http://www.wbdg.org/images/tra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7315" y="1277008"/>
            <a:ext cx="1162506" cy="1177412"/>
          </a:xfrm>
          <a:prstGeom prst="rect">
            <a:avLst/>
          </a:prstGeom>
          <a:noFill/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72192"/>
            <a:ext cx="6019800" cy="4234557"/>
          </a:xfrm>
        </p:spPr>
        <p:txBody>
          <a:bodyPr/>
          <a:lstStyle/>
          <a:p>
            <a:r>
              <a:rPr lang="en-US" dirty="0"/>
              <a:t>Initially modeled using Trace 700</a:t>
            </a:r>
          </a:p>
          <a:p>
            <a:pPr lvl="1"/>
            <a:r>
              <a:rPr lang="en-US" dirty="0"/>
              <a:t>Based on engineer’s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72192"/>
            <a:ext cx="6019800" cy="4234557"/>
          </a:xfrm>
        </p:spPr>
        <p:txBody>
          <a:bodyPr/>
          <a:lstStyle/>
          <a:p>
            <a:r>
              <a:rPr lang="en-US" dirty="0"/>
              <a:t>Initially modeled using Trace 700</a:t>
            </a:r>
          </a:p>
          <a:p>
            <a:pPr lvl="1"/>
            <a:r>
              <a:rPr lang="en-US" dirty="0"/>
              <a:t>Based on engineer’s model</a:t>
            </a:r>
          </a:p>
          <a:p>
            <a:r>
              <a:rPr lang="en-US" dirty="0"/>
              <a:t>Compared to Utility Data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	Energy Model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27650" name="Picture 2" descr="http://www.wbdg.org/images/tra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7315" y="1277008"/>
            <a:ext cx="1162506" cy="1177412"/>
          </a:xfrm>
          <a:prstGeom prst="rect">
            <a:avLst/>
          </a:prstGeom>
          <a:noFill/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22672176"/>
              </p:ext>
            </p:extLst>
          </p:nvPr>
        </p:nvGraphicFramePr>
        <p:xfrm>
          <a:off x="9272337" y="2866024"/>
          <a:ext cx="8600090" cy="375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18516600" y="1958416"/>
          <a:ext cx="8710448" cy="362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10" grpId="0">
        <p:bldAsOne/>
      </p:bldGraphic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	Energy Model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27650" name="Picture 2" descr="http://www.wbdg.org/images/tra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7315" y="1277008"/>
            <a:ext cx="1162506" cy="1177412"/>
          </a:xfrm>
          <a:prstGeom prst="rect">
            <a:avLst/>
          </a:prstGeom>
          <a:noFill/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38890773"/>
              </p:ext>
            </p:extLst>
          </p:nvPr>
        </p:nvGraphicFramePr>
        <p:xfrm>
          <a:off x="9272337" y="3586473"/>
          <a:ext cx="8678917" cy="354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8500835" y="2450750"/>
            <a:ext cx="8868101" cy="3319430"/>
            <a:chOff x="18500835" y="2450750"/>
            <a:chExt cx="8868101" cy="3319430"/>
          </a:xfrm>
        </p:grpSpPr>
        <p:graphicFrame>
          <p:nvGraphicFramePr>
            <p:cNvPr id="12" name="Chart 11"/>
            <p:cNvGraphicFramePr/>
            <p:nvPr/>
          </p:nvGraphicFramePr>
          <p:xfrm>
            <a:off x="18500835" y="2450750"/>
            <a:ext cx="8710448" cy="33194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25477071" y="3515711"/>
              <a:ext cx="1891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Actual Consumption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72192"/>
            <a:ext cx="6019800" cy="4234557"/>
          </a:xfrm>
        </p:spPr>
        <p:txBody>
          <a:bodyPr/>
          <a:lstStyle/>
          <a:p>
            <a:r>
              <a:rPr lang="en-US" dirty="0"/>
              <a:t>Initially modeled using Trace 700</a:t>
            </a:r>
          </a:p>
          <a:p>
            <a:pPr lvl="1"/>
            <a:r>
              <a:rPr lang="en-US" dirty="0"/>
              <a:t>Based on engineer’s model</a:t>
            </a:r>
          </a:p>
          <a:p>
            <a:r>
              <a:rPr lang="en-US" dirty="0"/>
              <a:t>Compared to </a:t>
            </a:r>
            <a:r>
              <a:rPr lang="en-US" dirty="0" smtClean="0"/>
              <a:t>utility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r>
              <a:rPr lang="en-US" dirty="0" smtClean="0"/>
              <a:t>Validated to utility data</a:t>
            </a:r>
          </a:p>
          <a:p>
            <a:pPr lvl="1"/>
            <a:r>
              <a:rPr lang="en-US" dirty="0" smtClean="0"/>
              <a:t>2.1 % maximum error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621501" y="1686444"/>
            <a:ext cx="8125426" cy="4803056"/>
            <a:chOff x="19621501" y="1686444"/>
            <a:chExt cx="8125426" cy="4803056"/>
          </a:xfrm>
        </p:grpSpPr>
        <p:pic>
          <p:nvPicPr>
            <p:cNvPr id="6" name="Picture 5"/>
            <p:cNvPicPr/>
            <p:nvPr/>
          </p:nvPicPr>
          <p:blipFill>
            <a:blip r:embed="rId2" cstate="print"/>
            <a:srcRect l="2893" t="1591" r="28269" b="3182"/>
            <a:stretch>
              <a:fillRect/>
            </a:stretch>
          </p:blipFill>
          <p:spPr bwMode="auto">
            <a:xfrm>
              <a:off x="19621501" y="1686444"/>
              <a:ext cx="6877050" cy="4803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4158681" y="5501763"/>
              <a:ext cx="3588246" cy="379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Gaige Building</a:t>
              </a: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 flipV="1">
              <a:off x="21092377" y="4893071"/>
              <a:ext cx="3066303" cy="7982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med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0"/>
            <a:ext cx="6019800" cy="5011009"/>
          </a:xfrm>
        </p:spPr>
        <p:txBody>
          <a:bodyPr/>
          <a:lstStyle/>
          <a:p>
            <a:r>
              <a:rPr lang="en-US" dirty="0" smtClean="0"/>
              <a:t>Large open space </a:t>
            </a:r>
          </a:p>
          <a:p>
            <a:r>
              <a:rPr lang="en-US" dirty="0" smtClean="0"/>
              <a:t>Potential energy savings</a:t>
            </a:r>
          </a:p>
          <a:p>
            <a:r>
              <a:rPr lang="en-US" dirty="0" smtClean="0"/>
              <a:t>Potential emissions reductions</a:t>
            </a:r>
          </a:p>
          <a:p>
            <a:r>
              <a:rPr lang="en-US" dirty="0" smtClean="0"/>
              <a:t>Life-costs of system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Initial Motivation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8273542" y="975577"/>
            <a:ext cx="5053010" cy="3454478"/>
            <a:chOff x="18273542" y="975577"/>
            <a:chExt cx="5053010" cy="345447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 rot="2700000">
              <a:off x="20431250" y="1752567"/>
              <a:ext cx="2197502" cy="315747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3200" b="1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2040193" y="1418900"/>
              <a:ext cx="274901" cy="60019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med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8273542" y="975577"/>
              <a:ext cx="5053010" cy="71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Open area surrounding Gaige Building</a:t>
              </a:r>
            </a:p>
          </p:txBody>
        </p:sp>
      </p:grp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369630814"/>
              </p:ext>
            </p:extLst>
          </p:nvPr>
        </p:nvGraphicFramePr>
        <p:xfrm>
          <a:off x="9512903" y="3234897"/>
          <a:ext cx="8585601" cy="32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605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Alternative 1: Vertical Loop System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6019800" cy="2514600"/>
          </a:xfrm>
        </p:spPr>
        <p:txBody>
          <a:bodyPr/>
          <a:lstStyle/>
          <a:p>
            <a:r>
              <a:rPr lang="en-US" dirty="0" smtClean="0"/>
              <a:t>23,636 feet of well required</a:t>
            </a:r>
          </a:p>
          <a:p>
            <a:r>
              <a:rPr lang="en-US" dirty="0" smtClean="0"/>
              <a:t>100 required vertical wells</a:t>
            </a:r>
          </a:p>
          <a:p>
            <a:pPr lvl="1"/>
            <a:r>
              <a:rPr lang="en-US" dirty="0" smtClean="0"/>
              <a:t>20% safety</a:t>
            </a:r>
          </a:p>
          <a:p>
            <a:pPr lvl="1"/>
            <a:r>
              <a:rPr lang="en-US" dirty="0" smtClean="0"/>
              <a:t>300’ well depth</a:t>
            </a:r>
          </a:p>
          <a:p>
            <a:pPr lvl="1"/>
            <a:r>
              <a:rPr lang="en-US" dirty="0" smtClean="0"/>
              <a:t>Costs per well -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$3,714.25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49528"/>
              </p:ext>
            </p:extLst>
          </p:nvPr>
        </p:nvGraphicFramePr>
        <p:xfrm>
          <a:off x="9881366" y="3753833"/>
          <a:ext cx="5152524" cy="2651760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902487"/>
                <a:gridCol w="1483776"/>
                <a:gridCol w="1257300"/>
                <a:gridCol w="1508961"/>
              </a:tblGrid>
              <a:tr h="43305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Required Number of Vertical Bores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5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Well Depth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Required Bore Length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of Wells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of Wells, 20% Saftey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23636.4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23636.4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23636.4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E2E83"/>
                          </a:solidFill>
                          <a:effectLst/>
                        </a:rPr>
                        <a:t>95</a:t>
                      </a:r>
                      <a:endParaRPr lang="en-US" sz="1800" b="1" dirty="0">
                        <a:solidFill>
                          <a:srgbClr val="1E2E8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23636.4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4055415" y="1053738"/>
            <a:ext cx="4238125" cy="3745281"/>
            <a:chOff x="1826487" y="1011783"/>
            <a:chExt cx="4238125" cy="3745281"/>
          </a:xfrm>
        </p:grpSpPr>
        <p:grpSp>
          <p:nvGrpSpPr>
            <p:cNvPr id="14" name="Group 71"/>
            <p:cNvGrpSpPr/>
            <p:nvPr/>
          </p:nvGrpSpPr>
          <p:grpSpPr>
            <a:xfrm>
              <a:off x="2123055" y="1011783"/>
              <a:ext cx="3941557" cy="3745281"/>
              <a:chOff x="2123055" y="1011783"/>
              <a:chExt cx="3941557" cy="3745281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3113315" y="1319560"/>
                <a:ext cx="1001485" cy="2925868"/>
                <a:chOff x="2323118" y="969182"/>
                <a:chExt cx="1758508" cy="4876447"/>
              </a:xfrm>
            </p:grpSpPr>
            <p:grpSp>
              <p:nvGrpSpPr>
                <p:cNvPr id="32" name="Group 17"/>
                <p:cNvGrpSpPr/>
                <p:nvPr/>
              </p:nvGrpSpPr>
              <p:grpSpPr>
                <a:xfrm>
                  <a:off x="3007176" y="1491346"/>
                  <a:ext cx="634093" cy="4354283"/>
                  <a:chOff x="3018063" y="1273631"/>
                  <a:chExt cx="634093" cy="4354283"/>
                </a:xfrm>
              </p:grpSpPr>
              <p:sp>
                <p:nvSpPr>
                  <p:cNvPr id="37" name="Oval 36"/>
                  <p:cNvSpPr/>
                  <p:nvPr/>
                </p:nvSpPr>
                <p:spPr>
                  <a:xfrm>
                    <a:off x="3018063" y="5421085"/>
                    <a:ext cx="634093" cy="206829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3018064" y="1273631"/>
                    <a:ext cx="634092" cy="217710"/>
                  </a:xfrm>
                  <a:prstGeom prst="ellipse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3178629" y="1360715"/>
                    <a:ext cx="0" cy="3973286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Arc 5"/>
                  <p:cNvSpPr/>
                  <p:nvPr/>
                </p:nvSpPr>
                <p:spPr>
                  <a:xfrm>
                    <a:off x="3178629" y="5078186"/>
                    <a:ext cx="315685" cy="468086"/>
                  </a:xfrm>
                  <a:prstGeom prst="arc">
                    <a:avLst>
                      <a:gd name="adj1" fmla="val 82788"/>
                      <a:gd name="adj2" fmla="val 10744705"/>
                    </a:avLst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3494314" y="1340794"/>
                    <a:ext cx="0" cy="397328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>
                    <a:stCxn id="38" idx="2"/>
                    <a:endCxn id="37" idx="2"/>
                  </p:cNvCxnSpPr>
                  <p:nvPr/>
                </p:nvCxnSpPr>
                <p:spPr>
                  <a:xfrm flipH="1">
                    <a:off x="3018063" y="1382486"/>
                    <a:ext cx="1" cy="41420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>
                    <a:stCxn id="38" idx="6"/>
                    <a:endCxn id="37" idx="6"/>
                  </p:cNvCxnSpPr>
                  <p:nvPr/>
                </p:nvCxnSpPr>
                <p:spPr>
                  <a:xfrm>
                    <a:off x="3652156" y="1382486"/>
                    <a:ext cx="0" cy="41420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Arc 32"/>
                <p:cNvSpPr/>
                <p:nvPr/>
              </p:nvSpPr>
              <p:spPr>
                <a:xfrm rot="10800000">
                  <a:off x="2849335" y="1355273"/>
                  <a:ext cx="315685" cy="468086"/>
                </a:xfrm>
                <a:prstGeom prst="arc">
                  <a:avLst>
                    <a:gd name="adj1" fmla="val 5230447"/>
                    <a:gd name="adj2" fmla="val 10744705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Arc 33"/>
                <p:cNvSpPr/>
                <p:nvPr/>
              </p:nvSpPr>
              <p:spPr>
                <a:xfrm rot="10800000" flipH="1">
                  <a:off x="3483427" y="1355273"/>
                  <a:ext cx="315685" cy="468086"/>
                </a:xfrm>
                <a:prstGeom prst="arc">
                  <a:avLst>
                    <a:gd name="adj1" fmla="val 5230447"/>
                    <a:gd name="adj2" fmla="val 10744705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5" name="Straight Connector 20"/>
                <p:cNvCxnSpPr/>
                <p:nvPr/>
              </p:nvCxnSpPr>
              <p:spPr>
                <a:xfrm flipV="1">
                  <a:off x="2686287" y="1117324"/>
                  <a:ext cx="1395339" cy="72534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323118" y="969182"/>
                  <a:ext cx="1475991" cy="73987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3937412" y="2709438"/>
                <a:ext cx="853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feet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000410" y="1676400"/>
                <a:ext cx="0" cy="2498271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502891" y="4386943"/>
                <a:ext cx="361120" cy="0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450240" y="4418510"/>
                <a:ext cx="5501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in.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00410" y="1011783"/>
                <a:ext cx="1220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next bore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123055" y="1833446"/>
                <a:ext cx="11578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previous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bore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786698" y="2037723"/>
                <a:ext cx="12779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inch HDPE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piping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4063409" y="1456963"/>
                <a:ext cx="765580" cy="728383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>
                <a:off x="3714163" y="2779880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flipV="1">
                <a:off x="3537493" y="2884720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-7080000" flipV="1">
                <a:off x="3218303" y="1650872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-7080000" flipV="1">
                <a:off x="3717335" y="1378946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-7080000" flipV="1">
                <a:off x="3869735" y="1489514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-7080000" flipV="1">
                <a:off x="3346795" y="1767418"/>
                <a:ext cx="112287" cy="81629"/>
              </a:xfrm>
              <a:prstGeom prst="triangle">
                <a:avLst>
                  <a:gd name="adj" fmla="val 5256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826487" y="2779880"/>
              <a:ext cx="984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Bentonite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backfill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763504" y="2409503"/>
              <a:ext cx="736426" cy="556847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13889421" y="5691353"/>
            <a:ext cx="740979" cy="331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042634" y="5707117"/>
            <a:ext cx="567559" cy="362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3553089" y="4267200"/>
            <a:ext cx="1408387" cy="683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0929" y="1921364"/>
            <a:ext cx="6874519" cy="40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44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2337" y="1046891"/>
            <a:ext cx="6019800" cy="2232337"/>
          </a:xfrm>
        </p:spPr>
        <p:txBody>
          <a:bodyPr/>
          <a:lstStyle/>
          <a:p>
            <a:r>
              <a:rPr lang="en-US" dirty="0" smtClean="0"/>
              <a:t>28,550 ft. of horizontal loops</a:t>
            </a:r>
          </a:p>
          <a:p>
            <a:pPr lvl="1"/>
            <a:r>
              <a:rPr lang="en-US" dirty="0" smtClean="0"/>
              <a:t>Based on 20% safety</a:t>
            </a:r>
          </a:p>
          <a:p>
            <a:pPr lvl="1"/>
            <a:r>
              <a:rPr lang="en-US" dirty="0" smtClean="0"/>
              <a:t>Cost per 300’: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$3,435.62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Depth 	Alternative 2: Horizontal Loop System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2662" y="1719537"/>
            <a:ext cx="49048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Overview</a:t>
            </a:r>
          </a:p>
          <a:p>
            <a:pPr>
              <a:spcBef>
                <a:spcPts val="600"/>
              </a:spcBef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Existing Conditions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Geothermal Depth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Perpetua" panose="02020502060401020303" pitchFamily="18" charset="0"/>
              </a:rPr>
              <a:t>System Alternatives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Energy &amp; Emissions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	Life Cycle Cost Analysis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Acoustics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Onsite Measurements</a:t>
            </a:r>
          </a:p>
          <a:p>
            <a:pPr>
              <a:spcBef>
                <a:spcPts val="0"/>
              </a:spcBef>
              <a:tabLst>
                <a:tab pos="336550" algn="l"/>
              </a:tabLst>
            </a:pPr>
            <a:r>
              <a:rPr lang="en-US" sz="2300" b="1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Heat Pumps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Campus-wide Geothermal</a:t>
            </a:r>
          </a:p>
          <a:p>
            <a:pPr>
              <a:spcBef>
                <a:spcPts val="600"/>
              </a:spcBef>
              <a:tabLst>
                <a:tab pos="336550" algn="l"/>
              </a:tabLst>
            </a:pPr>
            <a:r>
              <a:rPr lang="en-US" sz="23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Conclusions</a:t>
            </a:r>
          </a:p>
          <a:p>
            <a:pPr>
              <a:tabLst>
                <a:tab pos="336550" algn="l"/>
              </a:tabLst>
            </a:pPr>
            <a:r>
              <a:rPr lang="en-US" sz="2400" dirty="0">
                <a:solidFill>
                  <a:schemeClr val="bg1"/>
                </a:solidFill>
                <a:latin typeface="Perpetua" panose="02020502060401020303" pitchFamily="18" charset="0"/>
              </a:rPr>
              <a:t>	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0168" y="1170713"/>
            <a:ext cx="1741617" cy="152436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06881"/>
              </p:ext>
            </p:extLst>
          </p:nvPr>
        </p:nvGraphicFramePr>
        <p:xfrm>
          <a:off x="9427781" y="2855494"/>
          <a:ext cx="6873766" cy="374904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015505"/>
                <a:gridCol w="2810784"/>
                <a:gridCol w="2047477"/>
              </a:tblGrid>
              <a:tr h="24289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/>
                        <a:t>Required Number of Horizontal Loops</a:t>
                      </a:r>
                      <a:endParaRPr lang="en-US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Loop Length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Number of Loops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Length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7736"/>
                    </a:solidFill>
                  </a:tcPr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16000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775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775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750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3000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700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3500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675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675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650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2600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57736"/>
                    </a:solidFill>
                  </a:tcPr>
                </a:tc>
              </a:tr>
              <a:tr h="264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400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2000</a:t>
                      </a:r>
                      <a:endParaRPr lang="en-US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Length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28550</a:t>
                      </a:r>
                      <a:endParaRPr lang="en-US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57736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41449" y="1777100"/>
            <a:ext cx="4877576" cy="45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6435</TotalTime>
  <Words>2918</Words>
  <Application>Microsoft Office PowerPoint</Application>
  <PresentationFormat>Custom</PresentationFormat>
  <Paragraphs>1396</Paragraphs>
  <Slides>38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Perpetua</vt:lpstr>
      <vt:lpstr>Times New Roman</vt:lpstr>
      <vt:lpstr>Wingdings</vt:lpstr>
      <vt:lpstr>Office Theme</vt:lpstr>
      <vt:lpstr>PowerPoint Presentation</vt:lpstr>
      <vt:lpstr>Overview     The Gaige Technology and Business Innovation Building </vt:lpstr>
      <vt:lpstr>Existing Conditions Mechanical Design</vt:lpstr>
      <vt:lpstr>Existing Conditions Energy Model</vt:lpstr>
      <vt:lpstr>Existing Conditions Energy Model</vt:lpstr>
      <vt:lpstr>Existing Conditions Energy Model</vt:lpstr>
      <vt:lpstr>Geothermal Depth  Initial Motivation</vt:lpstr>
      <vt:lpstr>Geothermal Depth  Alternative 1: Vertical Loop System</vt:lpstr>
      <vt:lpstr>Geothermal Depth  Alternative 2: Horizontal Loop System</vt:lpstr>
      <vt:lpstr>Geothermal Depth  Alternative Cost Comparisons</vt:lpstr>
      <vt:lpstr>Geothermal Depth  Annual Emissions Reductions </vt:lpstr>
      <vt:lpstr>Geothermal Depth  Annual Energy Savings</vt:lpstr>
      <vt:lpstr>Geothermal Depth  Life Cycle Cost Analysis</vt:lpstr>
      <vt:lpstr>Geothermal Depth Alternative Selection</vt:lpstr>
      <vt:lpstr>Acoustics Breadth Onsite Measurements</vt:lpstr>
      <vt:lpstr>Acoustics Breadth Onsite Measurements</vt:lpstr>
      <vt:lpstr>Acoustics Breadth Onsite Measurements</vt:lpstr>
      <vt:lpstr>Acoustics Breadth Onsite Measurements</vt:lpstr>
      <vt:lpstr>Acoustics Breadth Onsite Measurements</vt:lpstr>
      <vt:lpstr>Acoustics Breadth Heat Pump Sound Isolation</vt:lpstr>
      <vt:lpstr>Acoustics Breadth Heat Pump Ductwork Noise Control</vt:lpstr>
      <vt:lpstr>Campus Geothermal Initial Motivation</vt:lpstr>
      <vt:lpstr>Campus Geothermal Model Validation</vt:lpstr>
      <vt:lpstr>Campus Geothermal Sizing and Layout</vt:lpstr>
      <vt:lpstr>Campus Geothermal Annual Energy Savings</vt:lpstr>
      <vt:lpstr>Campus Geothermal Life Cycle Cost Analysis</vt:lpstr>
      <vt:lpstr>Campus Geothermal Life Cycle Cost Analysis</vt:lpstr>
      <vt:lpstr>Final Conclusions Gaige Building and Campus Geothermal</vt:lpstr>
      <vt:lpstr>Final Conclusions Acknowledgements</vt:lpstr>
      <vt:lpstr>PowerPoint Presentation</vt:lpstr>
      <vt:lpstr>Appendix Slides Existing Conditions</vt:lpstr>
      <vt:lpstr>Appendix Slides Gaige Geothermal</vt:lpstr>
      <vt:lpstr>Appendix Slides Gaige Geothermal</vt:lpstr>
      <vt:lpstr>Appendix Slides Gaige Geothermal</vt:lpstr>
      <vt:lpstr>Appendix Slides Gaige Geothermal</vt:lpstr>
      <vt:lpstr>Appendix Slides Gaige Geothermal</vt:lpstr>
      <vt:lpstr>Appendix Slides Campus Geothermal</vt:lpstr>
      <vt:lpstr>Appendix Slides Campus Geothermal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Matthew T Neal</cp:lastModifiedBy>
  <cp:revision>265</cp:revision>
  <dcterms:created xsi:type="dcterms:W3CDTF">2006-11-29T18:17:25Z</dcterms:created>
  <dcterms:modified xsi:type="dcterms:W3CDTF">2014-04-24T13:32:09Z</dcterms:modified>
</cp:coreProperties>
</file>